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337" r:id="rId3"/>
    <p:sldId id="305" r:id="rId4"/>
    <p:sldId id="258" r:id="rId5"/>
    <p:sldId id="263" r:id="rId6"/>
    <p:sldId id="259" r:id="rId7"/>
    <p:sldId id="260" r:id="rId8"/>
    <p:sldId id="335" r:id="rId9"/>
    <p:sldId id="261" r:id="rId10"/>
    <p:sldId id="262" r:id="rId11"/>
    <p:sldId id="331" r:id="rId12"/>
    <p:sldId id="332" r:id="rId13"/>
    <p:sldId id="336" r:id="rId14"/>
    <p:sldId id="306" r:id="rId15"/>
    <p:sldId id="264" r:id="rId16"/>
    <p:sldId id="265" r:id="rId17"/>
    <p:sldId id="266" r:id="rId18"/>
    <p:sldId id="268" r:id="rId19"/>
    <p:sldId id="267" r:id="rId20"/>
    <p:sldId id="269" r:id="rId21"/>
    <p:sldId id="270" r:id="rId22"/>
    <p:sldId id="271" r:id="rId23"/>
    <p:sldId id="272" r:id="rId24"/>
    <p:sldId id="302" r:id="rId25"/>
    <p:sldId id="303" r:id="rId26"/>
    <p:sldId id="273" r:id="rId27"/>
    <p:sldId id="307" r:id="rId28"/>
    <p:sldId id="379" r:id="rId29"/>
    <p:sldId id="382" r:id="rId30"/>
    <p:sldId id="275" r:id="rId31"/>
    <p:sldId id="276" r:id="rId32"/>
    <p:sldId id="277" r:id="rId33"/>
    <p:sldId id="278" r:id="rId34"/>
    <p:sldId id="301" r:id="rId35"/>
    <p:sldId id="315" r:id="rId36"/>
    <p:sldId id="338" r:id="rId37"/>
    <p:sldId id="383" r:id="rId38"/>
    <p:sldId id="393" r:id="rId39"/>
    <p:sldId id="339" r:id="rId40"/>
    <p:sldId id="392" r:id="rId41"/>
    <p:sldId id="340" r:id="rId42"/>
    <p:sldId id="341" r:id="rId43"/>
    <p:sldId id="342" r:id="rId44"/>
    <p:sldId id="343" r:id="rId45"/>
    <p:sldId id="279" r:id="rId46"/>
    <p:sldId id="280" r:id="rId47"/>
    <p:sldId id="281" r:id="rId48"/>
    <p:sldId id="345" r:id="rId49"/>
    <p:sldId id="346" r:id="rId50"/>
    <p:sldId id="348" r:id="rId51"/>
    <p:sldId id="282" r:id="rId52"/>
    <p:sldId id="347" r:id="rId53"/>
    <p:sldId id="344" r:id="rId54"/>
    <p:sldId id="349" r:id="rId55"/>
    <p:sldId id="285" r:id="rId56"/>
    <p:sldId id="286" r:id="rId57"/>
    <p:sldId id="284" r:id="rId58"/>
    <p:sldId id="350" r:id="rId59"/>
    <p:sldId id="355" r:id="rId60"/>
    <p:sldId id="288" r:id="rId61"/>
    <p:sldId id="289" r:id="rId62"/>
    <p:sldId id="290" r:id="rId63"/>
    <p:sldId id="351" r:id="rId64"/>
    <p:sldId id="291" r:id="rId65"/>
    <p:sldId id="292" r:id="rId66"/>
    <p:sldId id="353" r:id="rId67"/>
    <p:sldId id="314" r:id="rId68"/>
    <p:sldId id="304" r:id="rId69"/>
    <p:sldId id="309" r:id="rId70"/>
    <p:sldId id="310" r:id="rId71"/>
    <p:sldId id="311" r:id="rId72"/>
    <p:sldId id="354" r:id="rId73"/>
    <p:sldId id="312" r:id="rId74"/>
    <p:sldId id="313" r:id="rId75"/>
    <p:sldId id="352" r:id="rId76"/>
    <p:sldId id="357" r:id="rId77"/>
    <p:sldId id="330" r:id="rId78"/>
    <p:sldId id="363" r:id="rId79"/>
    <p:sldId id="364" r:id="rId80"/>
    <p:sldId id="365" r:id="rId81"/>
    <p:sldId id="371" r:id="rId82"/>
    <p:sldId id="372" r:id="rId83"/>
    <p:sldId id="366" r:id="rId84"/>
    <p:sldId id="367" r:id="rId85"/>
    <p:sldId id="368" r:id="rId86"/>
    <p:sldId id="369" r:id="rId87"/>
    <p:sldId id="361" r:id="rId88"/>
    <p:sldId id="293" r:id="rId89"/>
    <p:sldId id="370" r:id="rId90"/>
    <p:sldId id="362" r:id="rId91"/>
    <p:sldId id="387" r:id="rId92"/>
    <p:sldId id="385" r:id="rId93"/>
    <p:sldId id="386" r:id="rId94"/>
    <p:sldId id="373" r:id="rId95"/>
    <p:sldId id="390" r:id="rId96"/>
    <p:sldId id="376" r:id="rId97"/>
    <p:sldId id="391" r:id="rId98"/>
    <p:sldId id="389" r:id="rId99"/>
    <p:sldId id="388" r:id="rId100"/>
    <p:sldId id="360"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162" d="100"/>
          <a:sy n="162" d="100"/>
        </p:scale>
        <p:origin x="64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7AA473-D82F-4EFF-9DF7-AE6D83C51288}" type="datetime1">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7986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4/5/2024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3123185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4/5/2024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09740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4/5/2024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836949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4/5/2024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24748854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34BCCD4-CEB1-405B-A443-DD9CBCBEA552}" type="datetime1">
              <a:rPr lang="en-US" smtClean="0"/>
              <a:t>4/5/2024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9272233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34BCCD4-CEB1-405B-A443-DD9CBCBEA552}" type="datetime1">
              <a:rPr lang="en-US" smtClean="0"/>
              <a:t>4/5/2024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6210605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2F1F0-FE2D-4C1C-B320-8CB9BE735F0F}" type="datetime1">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66149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F1B96C-10FD-4EBC-9029-9652B7535D02}" type="datetime1">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5652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78474-CC00-4A95-9D50-A41C12D1EEC4}" type="datetime1">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14335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8C8B4-7FBB-408F-BDB9-F0496874AFB2}" type="datetime1">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2597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B8EE20-A5E2-47D3-8F6D-A2BA7AB2E093}" type="datetime1">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4675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82CF99-132F-413F-B7EF-71A5C33F2ED6}" type="datetime1">
              <a:rPr lang="en-US" smtClean="0"/>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67052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17AE06-98E0-4D9F-A059-92C3548821BB}" type="datetime1">
              <a:rPr lang="en-US" smtClean="0"/>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82114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BA00CA-3DDC-4705-B840-978EF5EA0707}" type="datetime1">
              <a:rPr lang="en-US" smtClean="0"/>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3964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366D49-0BBA-4C5A-AD96-6448CA63451A}" type="datetime1">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9869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4EB293-A316-472D-A8B4-6947CF1A12B7}" type="datetime1">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4511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34BCCD4-CEB1-405B-A443-DD9CBCBEA552}" type="datetime1">
              <a:rPr lang="en-US" smtClean="0"/>
              <a:t>4/5/2024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635492200"/>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ivoi/awesome-osint"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outflank.nl/blog/2018/08/14/html-smuggling-explained/"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BloodHoundAD/BloodHound"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swisskyrepo/PayloadsAllTheThings/blob/master/Methodology%20and%20Resources/Windows%20-%20Persistence.md"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hyperlink" Target="https://osintframework.co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inteltechniques.com/"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35AB8-5052-BE75-6272-AF1C1158310D}"/>
              </a:ext>
            </a:extLst>
          </p:cNvPr>
          <p:cNvPicPr>
            <a:picLocks noChangeAspect="1"/>
          </p:cNvPicPr>
          <p:nvPr/>
        </p:nvPicPr>
        <p:blipFill rotWithShape="1">
          <a:blip r:embed="rId2">
            <a:alphaModFix amt="40000"/>
          </a:blip>
          <a:srcRect t="19571" b="24179"/>
          <a:stretch/>
        </p:blipFill>
        <p:spPr>
          <a:xfrm>
            <a:off x="-2" y="-975"/>
            <a:ext cx="12192001" cy="6858001"/>
          </a:xfrm>
          <a:prstGeom prst="rect">
            <a:avLst/>
          </a:prstGeom>
        </p:spPr>
      </p:pic>
      <p:sp>
        <p:nvSpPr>
          <p:cNvPr id="2" name="Title 1">
            <a:extLst>
              <a:ext uri="{FF2B5EF4-FFF2-40B4-BE49-F238E27FC236}">
                <a16:creationId xmlns:a16="http://schemas.microsoft.com/office/drawing/2014/main" id="{962ED113-FB5C-2468-47E9-5CE32E45B638}"/>
              </a:ext>
            </a:extLst>
          </p:cNvPr>
          <p:cNvSpPr>
            <a:spLocks noGrp="1"/>
          </p:cNvSpPr>
          <p:nvPr>
            <p:ph type="ctrTitle"/>
          </p:nvPr>
        </p:nvSpPr>
        <p:spPr>
          <a:xfrm>
            <a:off x="517870" y="978408"/>
            <a:ext cx="5021182" cy="2334248"/>
          </a:xfrm>
        </p:spPr>
        <p:txBody>
          <a:bodyPr anchor="t">
            <a:normAutofit/>
          </a:bodyPr>
          <a:lstStyle/>
          <a:p>
            <a:r>
              <a:rPr lang="en-US" dirty="0">
                <a:solidFill>
                  <a:srgbClr val="FFFFFF"/>
                </a:solidFill>
              </a:rPr>
              <a:t>Red Team Ops</a:t>
            </a:r>
          </a:p>
        </p:txBody>
      </p:sp>
      <p:sp>
        <p:nvSpPr>
          <p:cNvPr id="3" name="Subtitle 2">
            <a:extLst>
              <a:ext uri="{FF2B5EF4-FFF2-40B4-BE49-F238E27FC236}">
                <a16:creationId xmlns:a16="http://schemas.microsoft.com/office/drawing/2014/main" id="{6207F93B-9804-0FFE-5DF0-B9BA29EB157B}"/>
              </a:ext>
            </a:extLst>
          </p:cNvPr>
          <p:cNvSpPr>
            <a:spLocks noGrp="1"/>
          </p:cNvSpPr>
          <p:nvPr>
            <p:ph type="subTitle" idx="1"/>
          </p:nvPr>
        </p:nvSpPr>
        <p:spPr>
          <a:xfrm>
            <a:off x="6652366" y="4017818"/>
            <a:ext cx="5040785" cy="1828799"/>
          </a:xfrm>
        </p:spPr>
        <p:txBody>
          <a:bodyPr anchor="b">
            <a:normAutofit/>
          </a:bodyPr>
          <a:lstStyle/>
          <a:p>
            <a:r>
              <a:rPr lang="en-US" dirty="0">
                <a:solidFill>
                  <a:srgbClr val="FFFFFF"/>
                </a:solidFill>
              </a:rPr>
              <a:t>A Beginners Guide to Red Team Operations</a:t>
            </a:r>
          </a:p>
        </p:txBody>
      </p:sp>
    </p:spTree>
    <p:extLst>
      <p:ext uri="{BB962C8B-B14F-4D97-AF65-F5344CB8AC3E}">
        <p14:creationId xmlns:p14="http://schemas.microsoft.com/office/powerpoint/2010/main" val="356137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21907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Intel Techniques</a:t>
            </a:r>
          </a:p>
        </p:txBody>
      </p:sp>
      <p:pic>
        <p:nvPicPr>
          <p:cNvPr id="9" name="Picture 8">
            <a:extLst>
              <a:ext uri="{FF2B5EF4-FFF2-40B4-BE49-F238E27FC236}">
                <a16:creationId xmlns:a16="http://schemas.microsoft.com/office/drawing/2014/main" id="{86E38516-939C-CD25-6C7D-10235FD96360}"/>
              </a:ext>
            </a:extLst>
          </p:cNvPr>
          <p:cNvPicPr>
            <a:picLocks noChangeAspect="1"/>
          </p:cNvPicPr>
          <p:nvPr/>
        </p:nvPicPr>
        <p:blipFill>
          <a:blip r:embed="rId3"/>
          <a:stretch>
            <a:fillRect/>
          </a:stretch>
        </p:blipFill>
        <p:spPr>
          <a:xfrm>
            <a:off x="3064495" y="1946254"/>
            <a:ext cx="6052362" cy="4302146"/>
          </a:xfrm>
          <a:prstGeom prst="rect">
            <a:avLst/>
          </a:prstGeom>
        </p:spPr>
      </p:pic>
    </p:spTree>
    <p:extLst>
      <p:ext uri="{BB962C8B-B14F-4D97-AF65-F5344CB8AC3E}">
        <p14:creationId xmlns:p14="http://schemas.microsoft.com/office/powerpoint/2010/main" val="16723374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3" name="Title 2">
            <a:extLst>
              <a:ext uri="{FF2B5EF4-FFF2-40B4-BE49-F238E27FC236}">
                <a16:creationId xmlns:a16="http://schemas.microsoft.com/office/drawing/2014/main" id="{8822EAD5-3900-AD58-2778-2647ABDEF216}"/>
              </a:ext>
            </a:extLst>
          </p:cNvPr>
          <p:cNvSpPr>
            <a:spLocks noGrp="1"/>
          </p:cNvSpPr>
          <p:nvPr>
            <p:ph type="title"/>
          </p:nvPr>
        </p:nvSpPr>
        <p:spPr>
          <a:xfrm>
            <a:off x="919118" y="2943775"/>
            <a:ext cx="10353762" cy="970450"/>
          </a:xfrm>
        </p:spPr>
        <p:txBody>
          <a:bodyPr/>
          <a:lstStyle/>
          <a:p>
            <a:r>
              <a:rPr lang="en-US" dirty="0"/>
              <a:t>Q&amp;A</a:t>
            </a:r>
          </a:p>
        </p:txBody>
      </p:sp>
    </p:spTree>
    <p:extLst>
      <p:ext uri="{BB962C8B-B14F-4D97-AF65-F5344CB8AC3E}">
        <p14:creationId xmlns:p14="http://schemas.microsoft.com/office/powerpoint/2010/main" val="358639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65316"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3795" y="271207"/>
            <a:ext cx="10353762" cy="970450"/>
          </a:xfrm>
        </p:spPr>
        <p:txBody>
          <a:bodyPr/>
          <a:lstStyle/>
          <a:p>
            <a:r>
              <a:rPr lang="en-US" dirty="0"/>
              <a:t>Google Dorking</a:t>
            </a:r>
          </a:p>
        </p:txBody>
      </p:sp>
      <p:sp>
        <p:nvSpPr>
          <p:cNvPr id="2" name="TextBox 1">
            <a:extLst>
              <a:ext uri="{FF2B5EF4-FFF2-40B4-BE49-F238E27FC236}">
                <a16:creationId xmlns:a16="http://schemas.microsoft.com/office/drawing/2014/main" id="{C3230663-5270-0254-7F16-07A9F1F3199B}"/>
              </a:ext>
            </a:extLst>
          </p:cNvPr>
          <p:cNvSpPr txBox="1"/>
          <p:nvPr/>
        </p:nvSpPr>
        <p:spPr>
          <a:xfrm>
            <a:off x="974166" y="1241657"/>
            <a:ext cx="10599575" cy="646331"/>
          </a:xfrm>
          <a:prstGeom prst="rect">
            <a:avLst/>
          </a:prstGeom>
          <a:noFill/>
        </p:spPr>
        <p:txBody>
          <a:bodyPr wrap="square" rtlCol="0">
            <a:spAutoFit/>
          </a:bodyPr>
          <a:lstStyle/>
          <a:p>
            <a:r>
              <a:rPr lang="en-US" dirty="0"/>
              <a:t>The GHDB is an index of search queries used to find publicly available information, intended for pentesters and security researchers.</a:t>
            </a:r>
          </a:p>
        </p:txBody>
      </p:sp>
      <p:pic>
        <p:nvPicPr>
          <p:cNvPr id="6" name="Picture 5">
            <a:extLst>
              <a:ext uri="{FF2B5EF4-FFF2-40B4-BE49-F238E27FC236}">
                <a16:creationId xmlns:a16="http://schemas.microsoft.com/office/drawing/2014/main" id="{45639BF4-55B7-C8F4-F18D-87AA22157F00}"/>
              </a:ext>
            </a:extLst>
          </p:cNvPr>
          <p:cNvPicPr>
            <a:picLocks noChangeAspect="1"/>
          </p:cNvPicPr>
          <p:nvPr/>
        </p:nvPicPr>
        <p:blipFill>
          <a:blip r:embed="rId3"/>
          <a:stretch>
            <a:fillRect/>
          </a:stretch>
        </p:blipFill>
        <p:spPr>
          <a:xfrm>
            <a:off x="607611" y="2277749"/>
            <a:ext cx="10966130" cy="3109229"/>
          </a:xfrm>
          <a:prstGeom prst="rect">
            <a:avLst/>
          </a:prstGeom>
        </p:spPr>
      </p:pic>
    </p:spTree>
    <p:extLst>
      <p:ext uri="{BB962C8B-B14F-4D97-AF65-F5344CB8AC3E}">
        <p14:creationId xmlns:p14="http://schemas.microsoft.com/office/powerpoint/2010/main" val="288349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65316" y="0"/>
            <a:ext cx="12192001" cy="6858001"/>
          </a:xfrm>
          <a:prstGeom prst="rect">
            <a:avLst/>
          </a:prstGeom>
        </p:spPr>
      </p:pic>
      <p:pic>
        <p:nvPicPr>
          <p:cNvPr id="3" name="Picture 2">
            <a:extLst>
              <a:ext uri="{FF2B5EF4-FFF2-40B4-BE49-F238E27FC236}">
                <a16:creationId xmlns:a16="http://schemas.microsoft.com/office/drawing/2014/main" id="{428D3F01-0996-D4FE-FDA5-ECDC542A2C9D}"/>
              </a:ext>
            </a:extLst>
          </p:cNvPr>
          <p:cNvPicPr>
            <a:picLocks noChangeAspect="1"/>
          </p:cNvPicPr>
          <p:nvPr/>
        </p:nvPicPr>
        <p:blipFill>
          <a:blip r:embed="rId3"/>
          <a:stretch>
            <a:fillRect/>
          </a:stretch>
        </p:blipFill>
        <p:spPr>
          <a:xfrm>
            <a:off x="2466425" y="2189584"/>
            <a:ext cx="9218269" cy="3618707"/>
          </a:xfrm>
          <a:prstGeom prst="rect">
            <a:avLst/>
          </a:prstGeom>
        </p:spPr>
      </p:pic>
      <p:sp>
        <p:nvSpPr>
          <p:cNvPr id="6" name="TextBox 5">
            <a:extLst>
              <a:ext uri="{FF2B5EF4-FFF2-40B4-BE49-F238E27FC236}">
                <a16:creationId xmlns:a16="http://schemas.microsoft.com/office/drawing/2014/main" id="{64D34D20-6B96-F14F-A5F2-0E15DFD4FED3}"/>
              </a:ext>
            </a:extLst>
          </p:cNvPr>
          <p:cNvSpPr txBox="1"/>
          <p:nvPr/>
        </p:nvSpPr>
        <p:spPr>
          <a:xfrm>
            <a:off x="933061" y="1049709"/>
            <a:ext cx="8994710" cy="646331"/>
          </a:xfrm>
          <a:prstGeom prst="rect">
            <a:avLst/>
          </a:prstGeom>
          <a:noFill/>
        </p:spPr>
        <p:txBody>
          <a:bodyPr wrap="square" rtlCol="0">
            <a:spAutoFit/>
          </a:bodyPr>
          <a:lstStyle/>
          <a:p>
            <a:r>
              <a:rPr lang="en-US" dirty="0"/>
              <a:t>Not 100% accurate since Google tends to fix or hide this type of information when utilizing these queries, but you can still find valuable info</a:t>
            </a:r>
          </a:p>
        </p:txBody>
      </p:sp>
    </p:spTree>
    <p:extLst>
      <p:ext uri="{BB962C8B-B14F-4D97-AF65-F5344CB8AC3E}">
        <p14:creationId xmlns:p14="http://schemas.microsoft.com/office/powerpoint/2010/main" val="3897871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2001" cy="6858001"/>
          </a:xfrm>
          <a:prstGeom prst="rect">
            <a:avLst/>
          </a:prstGeom>
        </p:spPr>
      </p:pic>
      <p:sp>
        <p:nvSpPr>
          <p:cNvPr id="2" name="TextBox 1">
            <a:extLst>
              <a:ext uri="{FF2B5EF4-FFF2-40B4-BE49-F238E27FC236}">
                <a16:creationId xmlns:a16="http://schemas.microsoft.com/office/drawing/2014/main" id="{B6F96AFD-B3C9-9DFD-3D67-0DE42A359357}"/>
              </a:ext>
            </a:extLst>
          </p:cNvPr>
          <p:cNvSpPr txBox="1"/>
          <p:nvPr/>
        </p:nvSpPr>
        <p:spPr>
          <a:xfrm>
            <a:off x="4895991" y="218953"/>
            <a:ext cx="2400016" cy="707886"/>
          </a:xfrm>
          <a:prstGeom prst="rect">
            <a:avLst/>
          </a:prstGeom>
          <a:noFill/>
        </p:spPr>
        <p:txBody>
          <a:bodyPr wrap="none" rtlCol="0">
            <a:spAutoFit/>
          </a:bodyPr>
          <a:lstStyle/>
          <a:p>
            <a:r>
              <a:rPr lang="en-US" sz="4000" dirty="0" err="1"/>
              <a:t>MetaData</a:t>
            </a:r>
            <a:endParaRPr lang="en-US" sz="3200" dirty="0"/>
          </a:p>
        </p:txBody>
      </p:sp>
      <p:pic>
        <p:nvPicPr>
          <p:cNvPr id="7" name="Picture 6">
            <a:extLst>
              <a:ext uri="{FF2B5EF4-FFF2-40B4-BE49-F238E27FC236}">
                <a16:creationId xmlns:a16="http://schemas.microsoft.com/office/drawing/2014/main" id="{4856F5B9-56A3-9203-6421-AC09940A3A78}"/>
              </a:ext>
            </a:extLst>
          </p:cNvPr>
          <p:cNvPicPr>
            <a:picLocks noChangeAspect="1"/>
          </p:cNvPicPr>
          <p:nvPr/>
        </p:nvPicPr>
        <p:blipFill>
          <a:blip r:embed="rId3"/>
          <a:stretch>
            <a:fillRect/>
          </a:stretch>
        </p:blipFill>
        <p:spPr>
          <a:xfrm>
            <a:off x="2244504" y="1734077"/>
            <a:ext cx="7702987" cy="4784587"/>
          </a:xfrm>
          <a:prstGeom prst="rect">
            <a:avLst/>
          </a:prstGeom>
        </p:spPr>
      </p:pic>
      <p:sp>
        <p:nvSpPr>
          <p:cNvPr id="9" name="TextBox 8">
            <a:extLst>
              <a:ext uri="{FF2B5EF4-FFF2-40B4-BE49-F238E27FC236}">
                <a16:creationId xmlns:a16="http://schemas.microsoft.com/office/drawing/2014/main" id="{E00D5C79-D81C-CDDE-DA28-7BEABB2D50A6}"/>
              </a:ext>
            </a:extLst>
          </p:cNvPr>
          <p:cNvSpPr txBox="1"/>
          <p:nvPr/>
        </p:nvSpPr>
        <p:spPr>
          <a:xfrm>
            <a:off x="3439495" y="1145792"/>
            <a:ext cx="5313007" cy="369332"/>
          </a:xfrm>
          <a:prstGeom prst="rect">
            <a:avLst/>
          </a:prstGeom>
          <a:noFill/>
        </p:spPr>
        <p:txBody>
          <a:bodyPr wrap="square">
            <a:spAutoFit/>
          </a:bodyPr>
          <a:lstStyle/>
          <a:p>
            <a:r>
              <a:rPr lang="en-US" b="1" dirty="0"/>
              <a:t>“Data that provides information about other data</a:t>
            </a:r>
            <a:r>
              <a:rPr lang="en-US" dirty="0"/>
              <a:t>"</a:t>
            </a:r>
          </a:p>
        </p:txBody>
      </p:sp>
    </p:spTree>
    <p:extLst>
      <p:ext uri="{BB962C8B-B14F-4D97-AF65-F5344CB8AC3E}">
        <p14:creationId xmlns:p14="http://schemas.microsoft.com/office/powerpoint/2010/main" val="130431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1"/>
            <a:ext cx="12192001" cy="6858001"/>
          </a:xfrm>
          <a:prstGeom prst="rect">
            <a:avLst/>
          </a:prstGeom>
        </p:spPr>
      </p:pic>
      <p:sp>
        <p:nvSpPr>
          <p:cNvPr id="6" name="TextBox 5">
            <a:extLst>
              <a:ext uri="{FF2B5EF4-FFF2-40B4-BE49-F238E27FC236}">
                <a16:creationId xmlns:a16="http://schemas.microsoft.com/office/drawing/2014/main" id="{2DE0BD4C-2BD7-067F-F332-13BCD0968CE2}"/>
              </a:ext>
            </a:extLst>
          </p:cNvPr>
          <p:cNvSpPr txBox="1"/>
          <p:nvPr/>
        </p:nvSpPr>
        <p:spPr>
          <a:xfrm>
            <a:off x="698089" y="1019642"/>
            <a:ext cx="7826477" cy="1477328"/>
          </a:xfrm>
          <a:prstGeom prst="rect">
            <a:avLst/>
          </a:prstGeom>
          <a:noFill/>
        </p:spPr>
        <p:txBody>
          <a:bodyPr wrap="square" rtlCol="0">
            <a:spAutoFit/>
          </a:bodyPr>
          <a:lstStyle/>
          <a:p>
            <a:r>
              <a:rPr lang="en-US" dirty="0"/>
              <a:t>Do not stop there these tools are just the tip of the iceberg, search and explore more as tools with specific or general capabilities are out there.</a:t>
            </a:r>
          </a:p>
          <a:p>
            <a:endParaRPr lang="en-US" dirty="0"/>
          </a:p>
          <a:p>
            <a:r>
              <a:rPr lang="en-US" dirty="0">
                <a:hlinkClick r:id="rId3"/>
              </a:rPr>
              <a:t>https://github.com/jivoi/awesome-osint</a:t>
            </a:r>
            <a:endParaRPr lang="en-US" dirty="0"/>
          </a:p>
          <a:p>
            <a:endParaRPr lang="en-US" dirty="0"/>
          </a:p>
        </p:txBody>
      </p:sp>
      <p:pic>
        <p:nvPicPr>
          <p:cNvPr id="8" name="Picture 7">
            <a:extLst>
              <a:ext uri="{FF2B5EF4-FFF2-40B4-BE49-F238E27FC236}">
                <a16:creationId xmlns:a16="http://schemas.microsoft.com/office/drawing/2014/main" id="{2BB42B9F-39BE-4E00-BAA5-A1DA5E6781CA}"/>
              </a:ext>
            </a:extLst>
          </p:cNvPr>
          <p:cNvPicPr>
            <a:picLocks noChangeAspect="1"/>
          </p:cNvPicPr>
          <p:nvPr/>
        </p:nvPicPr>
        <p:blipFill>
          <a:blip r:embed="rId4"/>
          <a:stretch>
            <a:fillRect/>
          </a:stretch>
        </p:blipFill>
        <p:spPr>
          <a:xfrm>
            <a:off x="4611328" y="2387922"/>
            <a:ext cx="6730146" cy="4134498"/>
          </a:xfrm>
          <a:prstGeom prst="rect">
            <a:avLst/>
          </a:prstGeom>
        </p:spPr>
      </p:pic>
    </p:spTree>
    <p:extLst>
      <p:ext uri="{BB962C8B-B14F-4D97-AF65-F5344CB8AC3E}">
        <p14:creationId xmlns:p14="http://schemas.microsoft.com/office/powerpoint/2010/main" val="2335912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1999" cy="6858000"/>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Active</a:t>
            </a:r>
          </a:p>
        </p:txBody>
      </p:sp>
      <p:sp>
        <p:nvSpPr>
          <p:cNvPr id="2" name="TextBox 1">
            <a:extLst>
              <a:ext uri="{FF2B5EF4-FFF2-40B4-BE49-F238E27FC236}">
                <a16:creationId xmlns:a16="http://schemas.microsoft.com/office/drawing/2014/main" id="{161B35E4-0EBD-9AE3-50CD-F9BE4BFF9833}"/>
              </a:ext>
            </a:extLst>
          </p:cNvPr>
          <p:cNvSpPr txBox="1"/>
          <p:nvPr/>
        </p:nvSpPr>
        <p:spPr>
          <a:xfrm>
            <a:off x="913795" y="1733355"/>
            <a:ext cx="9275234" cy="1200329"/>
          </a:xfrm>
          <a:prstGeom prst="rect">
            <a:avLst/>
          </a:prstGeom>
          <a:noFill/>
        </p:spPr>
        <p:txBody>
          <a:bodyPr wrap="square" rtlCol="0">
            <a:spAutoFit/>
          </a:bodyPr>
          <a:lstStyle/>
          <a:p>
            <a:r>
              <a:rPr lang="en-US" dirty="0"/>
              <a:t>Nmap</a:t>
            </a:r>
          </a:p>
          <a:p>
            <a:endParaRPr lang="en-US" dirty="0"/>
          </a:p>
          <a:p>
            <a:r>
              <a:rPr lang="en-US" dirty="0"/>
              <a:t>Nmap is a network scanner created by Gordon Lyon. Nmap is used to discover hosts and services on a computer network by sending packets and analyzing the responses.</a:t>
            </a:r>
          </a:p>
        </p:txBody>
      </p:sp>
      <p:sp>
        <p:nvSpPr>
          <p:cNvPr id="3" name="TextBox 2">
            <a:extLst>
              <a:ext uri="{FF2B5EF4-FFF2-40B4-BE49-F238E27FC236}">
                <a16:creationId xmlns:a16="http://schemas.microsoft.com/office/drawing/2014/main" id="{BFFBFD8F-B846-F455-4155-447F8B8F6450}"/>
              </a:ext>
            </a:extLst>
          </p:cNvPr>
          <p:cNvSpPr txBox="1"/>
          <p:nvPr/>
        </p:nvSpPr>
        <p:spPr>
          <a:xfrm>
            <a:off x="913795" y="3480361"/>
            <a:ext cx="9461241" cy="1477328"/>
          </a:xfrm>
          <a:prstGeom prst="rect">
            <a:avLst/>
          </a:prstGeom>
          <a:noFill/>
        </p:spPr>
        <p:txBody>
          <a:bodyPr wrap="square" rtlCol="0">
            <a:spAutoFit/>
          </a:bodyPr>
          <a:lstStyle/>
          <a:p>
            <a:r>
              <a:rPr lang="en-US" dirty="0"/>
              <a:t>Nuclei</a:t>
            </a:r>
          </a:p>
          <a:p>
            <a:endParaRPr lang="en-US" dirty="0"/>
          </a:p>
          <a:p>
            <a:r>
              <a:rPr lang="en-US" dirty="0"/>
              <a:t>Nuclei is used to send requests across targets based on a template, leading to zero false positives and providing fast scanning on a large number of hosts. Nuclei offers scanning for a variety of protocols, including TCP, DNS, HTTP, SSL, File, </a:t>
            </a:r>
            <a:r>
              <a:rPr lang="en-US" dirty="0" err="1"/>
              <a:t>Whois</a:t>
            </a:r>
            <a:r>
              <a:rPr lang="en-US" dirty="0"/>
              <a:t>, </a:t>
            </a:r>
            <a:r>
              <a:rPr lang="en-US" dirty="0" err="1"/>
              <a:t>Websocket</a:t>
            </a:r>
            <a:r>
              <a:rPr lang="en-US" dirty="0"/>
              <a:t>, Headless etc.</a:t>
            </a:r>
          </a:p>
        </p:txBody>
      </p:sp>
    </p:spTree>
    <p:extLst>
      <p:ext uri="{BB962C8B-B14F-4D97-AF65-F5344CB8AC3E}">
        <p14:creationId xmlns:p14="http://schemas.microsoft.com/office/powerpoint/2010/main" val="1233083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3794" y="280986"/>
            <a:ext cx="10353762" cy="970450"/>
          </a:xfrm>
        </p:spPr>
        <p:txBody>
          <a:bodyPr/>
          <a:lstStyle/>
          <a:p>
            <a:r>
              <a:rPr lang="en-US" dirty="0"/>
              <a:t>NMAP</a:t>
            </a:r>
          </a:p>
        </p:txBody>
      </p:sp>
      <p:pic>
        <p:nvPicPr>
          <p:cNvPr id="3" name="Picture 2">
            <a:extLst>
              <a:ext uri="{FF2B5EF4-FFF2-40B4-BE49-F238E27FC236}">
                <a16:creationId xmlns:a16="http://schemas.microsoft.com/office/drawing/2014/main" id="{7292BF75-D55D-7F90-5A27-48545B49F84F}"/>
              </a:ext>
            </a:extLst>
          </p:cNvPr>
          <p:cNvPicPr>
            <a:picLocks noChangeAspect="1"/>
          </p:cNvPicPr>
          <p:nvPr/>
        </p:nvPicPr>
        <p:blipFill>
          <a:blip r:embed="rId3"/>
          <a:stretch>
            <a:fillRect/>
          </a:stretch>
        </p:blipFill>
        <p:spPr>
          <a:xfrm>
            <a:off x="1224052" y="1042950"/>
            <a:ext cx="9733245" cy="5648247"/>
          </a:xfrm>
          <a:prstGeom prst="rect">
            <a:avLst/>
          </a:prstGeom>
        </p:spPr>
      </p:pic>
    </p:spTree>
    <p:extLst>
      <p:ext uri="{BB962C8B-B14F-4D97-AF65-F5344CB8AC3E}">
        <p14:creationId xmlns:p14="http://schemas.microsoft.com/office/powerpoint/2010/main" val="2536667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Nuclei</a:t>
            </a:r>
          </a:p>
        </p:txBody>
      </p:sp>
      <p:pic>
        <p:nvPicPr>
          <p:cNvPr id="3" name="Picture 2">
            <a:extLst>
              <a:ext uri="{FF2B5EF4-FFF2-40B4-BE49-F238E27FC236}">
                <a16:creationId xmlns:a16="http://schemas.microsoft.com/office/drawing/2014/main" id="{73AABF8A-13F9-7150-4A15-C6BAABA68FED}"/>
              </a:ext>
            </a:extLst>
          </p:cNvPr>
          <p:cNvPicPr>
            <a:picLocks noChangeAspect="1"/>
          </p:cNvPicPr>
          <p:nvPr/>
        </p:nvPicPr>
        <p:blipFill>
          <a:blip r:embed="rId3"/>
          <a:stretch>
            <a:fillRect/>
          </a:stretch>
        </p:blipFill>
        <p:spPr>
          <a:xfrm>
            <a:off x="1058251" y="1580050"/>
            <a:ext cx="10064849" cy="4238780"/>
          </a:xfrm>
          <a:prstGeom prst="rect">
            <a:avLst/>
          </a:prstGeom>
        </p:spPr>
      </p:pic>
    </p:spTree>
    <p:extLst>
      <p:ext uri="{BB962C8B-B14F-4D97-AF65-F5344CB8AC3E}">
        <p14:creationId xmlns:p14="http://schemas.microsoft.com/office/powerpoint/2010/main" val="2576664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1999" cy="6858000"/>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8606F268-BA64-8129-A0D5-9B06D358A76D}"/>
              </a:ext>
            </a:extLst>
          </p:cNvPr>
          <p:cNvSpPr txBox="1"/>
          <p:nvPr/>
        </p:nvSpPr>
        <p:spPr>
          <a:xfrm>
            <a:off x="913795" y="1580050"/>
            <a:ext cx="7352523" cy="923330"/>
          </a:xfrm>
          <a:prstGeom prst="rect">
            <a:avLst/>
          </a:prstGeom>
          <a:noFill/>
        </p:spPr>
        <p:txBody>
          <a:bodyPr wrap="square" rtlCol="0">
            <a:spAutoFit/>
          </a:bodyPr>
          <a:lstStyle/>
          <a:p>
            <a:pPr marL="285750" indent="-285750">
              <a:buFont typeface="Arial" panose="020B0604020202020204" pitchFamily="34" charset="0"/>
              <a:buChar char="•"/>
            </a:pPr>
            <a:r>
              <a:rPr lang="en-US" dirty="0"/>
              <a:t>Find the location in the photo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Extra: Find secret site with some old posts</a:t>
            </a:r>
          </a:p>
        </p:txBody>
      </p:sp>
    </p:spTree>
    <p:extLst>
      <p:ext uri="{BB962C8B-B14F-4D97-AF65-F5344CB8AC3E}">
        <p14:creationId xmlns:p14="http://schemas.microsoft.com/office/powerpoint/2010/main" val="2485817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Weaponization &amp; Initial Access</a:t>
            </a:r>
          </a:p>
        </p:txBody>
      </p:sp>
      <p:sp>
        <p:nvSpPr>
          <p:cNvPr id="2" name="TextBox 1">
            <a:extLst>
              <a:ext uri="{FF2B5EF4-FFF2-40B4-BE49-F238E27FC236}">
                <a16:creationId xmlns:a16="http://schemas.microsoft.com/office/drawing/2014/main" id="{708AC4E6-934A-013C-24D4-DDAC6FE35969}"/>
              </a:ext>
            </a:extLst>
          </p:cNvPr>
          <p:cNvSpPr txBox="1"/>
          <p:nvPr/>
        </p:nvSpPr>
        <p:spPr>
          <a:xfrm>
            <a:off x="913795" y="1866484"/>
            <a:ext cx="8715397" cy="2585323"/>
          </a:xfrm>
          <a:prstGeom prst="rect">
            <a:avLst/>
          </a:prstGeom>
          <a:noFill/>
        </p:spPr>
        <p:txBody>
          <a:bodyPr wrap="square" rtlCol="0">
            <a:spAutoFit/>
          </a:bodyPr>
          <a:lstStyle/>
          <a:p>
            <a:r>
              <a:rPr lang="en-US" dirty="0"/>
              <a:t>Weaponization is the part of the engagement where the Red Teamer generates payloads to exploit the target</a:t>
            </a:r>
          </a:p>
          <a:p>
            <a:endParaRPr lang="en-US" dirty="0"/>
          </a:p>
          <a:p>
            <a:r>
              <a:rPr lang="en-US" dirty="0"/>
              <a:t>Examples:</a:t>
            </a:r>
          </a:p>
          <a:p>
            <a:pPr marL="742950" lvl="1" indent="-285750">
              <a:buFont typeface="Wingdings" panose="05000000000000000000" pitchFamily="2" charset="2"/>
              <a:buChar char="Ø"/>
            </a:pPr>
            <a:r>
              <a:rPr lang="en-US" dirty="0"/>
              <a:t>HTA</a:t>
            </a:r>
          </a:p>
          <a:p>
            <a:pPr marL="742950" lvl="1" indent="-285750">
              <a:buFont typeface="Wingdings" panose="05000000000000000000" pitchFamily="2" charset="2"/>
              <a:buChar char="Ø"/>
            </a:pPr>
            <a:r>
              <a:rPr lang="en-US" dirty="0"/>
              <a:t>MACROS</a:t>
            </a:r>
          </a:p>
          <a:p>
            <a:pPr marL="742950" lvl="1" indent="-285750">
              <a:buFont typeface="Wingdings" panose="05000000000000000000" pitchFamily="2" charset="2"/>
              <a:buChar char="Ø"/>
            </a:pPr>
            <a:r>
              <a:rPr lang="en-US" dirty="0"/>
              <a:t>Jscript</a:t>
            </a:r>
          </a:p>
          <a:p>
            <a:pPr marL="742950" lvl="1" indent="-285750">
              <a:buFont typeface="Wingdings" panose="05000000000000000000" pitchFamily="2" charset="2"/>
              <a:buChar char="Ø"/>
            </a:pPr>
            <a:r>
              <a:rPr lang="en-US" dirty="0"/>
              <a:t>CPL</a:t>
            </a:r>
          </a:p>
          <a:p>
            <a:pPr marL="742950" lvl="1" indent="-285750">
              <a:buFont typeface="Wingdings" panose="05000000000000000000" pitchFamily="2" charset="2"/>
              <a:buChar char="Ø"/>
            </a:pPr>
            <a:r>
              <a:rPr lang="en-US" dirty="0"/>
              <a:t>And More…</a:t>
            </a:r>
          </a:p>
        </p:txBody>
      </p:sp>
    </p:spTree>
    <p:extLst>
      <p:ext uri="{BB962C8B-B14F-4D97-AF65-F5344CB8AC3E}">
        <p14:creationId xmlns:p14="http://schemas.microsoft.com/office/powerpoint/2010/main" val="2469428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
            <a:ext cx="12192001" cy="6858001"/>
          </a:xfrm>
          <a:prstGeom prst="rect">
            <a:avLst/>
          </a:prstGeom>
        </p:spPr>
      </p:pic>
      <p:sp>
        <p:nvSpPr>
          <p:cNvPr id="2" name="Title 1">
            <a:extLst>
              <a:ext uri="{FF2B5EF4-FFF2-40B4-BE49-F238E27FC236}">
                <a16:creationId xmlns:a16="http://schemas.microsoft.com/office/drawing/2014/main" id="{B50DD082-5CA8-E34D-36C0-66EAABF91108}"/>
              </a:ext>
            </a:extLst>
          </p:cNvPr>
          <p:cNvSpPr>
            <a:spLocks noGrp="1"/>
          </p:cNvSpPr>
          <p:nvPr>
            <p:ph type="title"/>
          </p:nvPr>
        </p:nvSpPr>
        <p:spPr>
          <a:xfrm>
            <a:off x="527395" y="673608"/>
            <a:ext cx="3930305" cy="707517"/>
          </a:xfrm>
        </p:spPr>
        <p:txBody>
          <a:bodyPr vert="horz" lIns="91440" tIns="45720" rIns="91440" bIns="45720" rtlCol="0" anchor="t">
            <a:normAutofit/>
          </a:bodyPr>
          <a:lstStyle/>
          <a:p>
            <a:r>
              <a:rPr lang="en-US" dirty="0">
                <a:solidFill>
                  <a:srgbClr val="FFFFFF"/>
                </a:solidFill>
              </a:rPr>
              <a:t>WHOAMI</a:t>
            </a:r>
          </a:p>
        </p:txBody>
      </p:sp>
      <p:pic>
        <p:nvPicPr>
          <p:cNvPr id="8" name="Picture 7">
            <a:extLst>
              <a:ext uri="{FF2B5EF4-FFF2-40B4-BE49-F238E27FC236}">
                <a16:creationId xmlns:a16="http://schemas.microsoft.com/office/drawing/2014/main" id="{1C407A76-2EAC-7BC4-F7DA-0815FE12DEF9}"/>
              </a:ext>
            </a:extLst>
          </p:cNvPr>
          <p:cNvPicPr>
            <a:picLocks noChangeAspect="1"/>
          </p:cNvPicPr>
          <p:nvPr/>
        </p:nvPicPr>
        <p:blipFill>
          <a:blip r:embed="rId3"/>
          <a:stretch>
            <a:fillRect/>
          </a:stretch>
        </p:blipFill>
        <p:spPr>
          <a:xfrm>
            <a:off x="1134322" y="1381125"/>
            <a:ext cx="9923352" cy="4507479"/>
          </a:xfrm>
          <a:prstGeom prst="rect">
            <a:avLst/>
          </a:prstGeom>
        </p:spPr>
      </p:pic>
    </p:spTree>
    <p:extLst>
      <p:ext uri="{BB962C8B-B14F-4D97-AF65-F5344CB8AC3E}">
        <p14:creationId xmlns:p14="http://schemas.microsoft.com/office/powerpoint/2010/main" val="3414121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HTA</a:t>
            </a:r>
          </a:p>
        </p:txBody>
      </p:sp>
      <p:sp>
        <p:nvSpPr>
          <p:cNvPr id="2" name="TextBox 1">
            <a:extLst>
              <a:ext uri="{FF2B5EF4-FFF2-40B4-BE49-F238E27FC236}">
                <a16:creationId xmlns:a16="http://schemas.microsoft.com/office/drawing/2014/main" id="{154EDA52-9BED-7D22-E455-940613AA48B0}"/>
              </a:ext>
            </a:extLst>
          </p:cNvPr>
          <p:cNvSpPr txBox="1"/>
          <p:nvPr/>
        </p:nvSpPr>
        <p:spPr>
          <a:xfrm>
            <a:off x="913795" y="1580050"/>
            <a:ext cx="10460221" cy="923330"/>
          </a:xfrm>
          <a:prstGeom prst="rect">
            <a:avLst/>
          </a:prstGeom>
          <a:noFill/>
        </p:spPr>
        <p:txBody>
          <a:bodyPr wrap="square" rtlCol="0">
            <a:spAutoFit/>
          </a:bodyPr>
          <a:lstStyle/>
          <a:p>
            <a:r>
              <a:rPr lang="en-US" dirty="0">
                <a:effectLst/>
              </a:rPr>
              <a:t>An HTML Application (HTA) is a Microsoft Windows program whose source consists of HTML, Dynamic HTML, and one or more scripting languages supported by Internet Explorer, such as VBScript or JScript.</a:t>
            </a:r>
            <a:endParaRPr lang="en-US" dirty="0"/>
          </a:p>
        </p:txBody>
      </p:sp>
      <p:pic>
        <p:nvPicPr>
          <p:cNvPr id="8" name="Picture 7">
            <a:extLst>
              <a:ext uri="{FF2B5EF4-FFF2-40B4-BE49-F238E27FC236}">
                <a16:creationId xmlns:a16="http://schemas.microsoft.com/office/drawing/2014/main" id="{89E53EFE-A9DC-360A-814C-B69DE726E120}"/>
              </a:ext>
            </a:extLst>
          </p:cNvPr>
          <p:cNvPicPr>
            <a:picLocks noChangeAspect="1"/>
          </p:cNvPicPr>
          <p:nvPr/>
        </p:nvPicPr>
        <p:blipFill>
          <a:blip r:embed="rId3"/>
          <a:stretch>
            <a:fillRect/>
          </a:stretch>
        </p:blipFill>
        <p:spPr>
          <a:xfrm>
            <a:off x="3135961" y="2503380"/>
            <a:ext cx="5909429" cy="2750095"/>
          </a:xfrm>
          <a:prstGeom prst="rect">
            <a:avLst/>
          </a:prstGeom>
        </p:spPr>
      </p:pic>
    </p:spTree>
    <p:extLst>
      <p:ext uri="{BB962C8B-B14F-4D97-AF65-F5344CB8AC3E}">
        <p14:creationId xmlns:p14="http://schemas.microsoft.com/office/powerpoint/2010/main" val="861627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1"/>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3795" y="420714"/>
            <a:ext cx="10353762" cy="970450"/>
          </a:xfrm>
        </p:spPr>
        <p:txBody>
          <a:bodyPr/>
          <a:lstStyle/>
          <a:p>
            <a:r>
              <a:rPr lang="en-US" dirty="0"/>
              <a:t>Macros (VBA)</a:t>
            </a:r>
          </a:p>
        </p:txBody>
      </p:sp>
      <p:sp>
        <p:nvSpPr>
          <p:cNvPr id="2" name="TextBox 1">
            <a:extLst>
              <a:ext uri="{FF2B5EF4-FFF2-40B4-BE49-F238E27FC236}">
                <a16:creationId xmlns:a16="http://schemas.microsoft.com/office/drawing/2014/main" id="{F40413A8-D9E5-0490-F62B-5A2EDDEE643D}"/>
              </a:ext>
            </a:extLst>
          </p:cNvPr>
          <p:cNvSpPr txBox="1"/>
          <p:nvPr/>
        </p:nvSpPr>
        <p:spPr>
          <a:xfrm>
            <a:off x="913795" y="1488713"/>
            <a:ext cx="10296525" cy="646331"/>
          </a:xfrm>
          <a:prstGeom prst="rect">
            <a:avLst/>
          </a:prstGeom>
          <a:noFill/>
        </p:spPr>
        <p:txBody>
          <a:bodyPr wrap="square" rtlCol="0">
            <a:spAutoFit/>
          </a:bodyPr>
          <a:lstStyle/>
          <a:p>
            <a:r>
              <a:rPr lang="en-US" dirty="0">
                <a:effectLst/>
              </a:rPr>
              <a:t>Macros, they are series of commands and instructions that you group together as a single command to accomplish a task automatically. Macros are also popular </a:t>
            </a:r>
            <a:r>
              <a:rPr lang="en-US" dirty="0"/>
              <a:t>since these can interact with the Windows API</a:t>
            </a:r>
          </a:p>
        </p:txBody>
      </p:sp>
      <p:pic>
        <p:nvPicPr>
          <p:cNvPr id="6" name="Picture 5">
            <a:extLst>
              <a:ext uri="{FF2B5EF4-FFF2-40B4-BE49-F238E27FC236}">
                <a16:creationId xmlns:a16="http://schemas.microsoft.com/office/drawing/2014/main" id="{3FFD6E1E-941C-2220-6502-B69945246E3D}"/>
              </a:ext>
            </a:extLst>
          </p:cNvPr>
          <p:cNvPicPr>
            <a:picLocks noChangeAspect="1"/>
          </p:cNvPicPr>
          <p:nvPr/>
        </p:nvPicPr>
        <p:blipFill>
          <a:blip r:embed="rId3"/>
          <a:stretch>
            <a:fillRect/>
          </a:stretch>
        </p:blipFill>
        <p:spPr>
          <a:xfrm>
            <a:off x="2475634" y="2680772"/>
            <a:ext cx="7230083" cy="3631499"/>
          </a:xfrm>
          <a:prstGeom prst="rect">
            <a:avLst/>
          </a:prstGeom>
        </p:spPr>
      </p:pic>
    </p:spTree>
    <p:extLst>
      <p:ext uri="{BB962C8B-B14F-4D97-AF65-F5344CB8AC3E}">
        <p14:creationId xmlns:p14="http://schemas.microsoft.com/office/powerpoint/2010/main" val="894710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JScript</a:t>
            </a:r>
          </a:p>
        </p:txBody>
      </p:sp>
      <p:sp>
        <p:nvSpPr>
          <p:cNvPr id="2" name="TextBox 1">
            <a:extLst>
              <a:ext uri="{FF2B5EF4-FFF2-40B4-BE49-F238E27FC236}">
                <a16:creationId xmlns:a16="http://schemas.microsoft.com/office/drawing/2014/main" id="{F0EA6F64-99BE-7C40-C1ED-3A2FD564C50E}"/>
              </a:ext>
            </a:extLst>
          </p:cNvPr>
          <p:cNvSpPr txBox="1"/>
          <p:nvPr/>
        </p:nvSpPr>
        <p:spPr>
          <a:xfrm>
            <a:off x="913795" y="1739771"/>
            <a:ext cx="10716208" cy="646331"/>
          </a:xfrm>
          <a:prstGeom prst="rect">
            <a:avLst/>
          </a:prstGeom>
          <a:noFill/>
        </p:spPr>
        <p:txBody>
          <a:bodyPr wrap="square" rtlCol="0">
            <a:spAutoFit/>
          </a:bodyPr>
          <a:lstStyle/>
          <a:p>
            <a:r>
              <a:rPr lang="en-US" dirty="0"/>
              <a:t>JScript is a scripting language developed by Microsoft. It is very similar to JavaScript, and in fact, JScript was Microsoft's implementation of JavaScript for their Internet Explorer web browser.</a:t>
            </a:r>
          </a:p>
        </p:txBody>
      </p:sp>
      <p:pic>
        <p:nvPicPr>
          <p:cNvPr id="6" name="Picture 5">
            <a:extLst>
              <a:ext uri="{FF2B5EF4-FFF2-40B4-BE49-F238E27FC236}">
                <a16:creationId xmlns:a16="http://schemas.microsoft.com/office/drawing/2014/main" id="{A1389D11-6851-9AA2-E99A-680B2C551C3F}"/>
              </a:ext>
            </a:extLst>
          </p:cNvPr>
          <p:cNvPicPr>
            <a:picLocks noChangeAspect="1"/>
          </p:cNvPicPr>
          <p:nvPr/>
        </p:nvPicPr>
        <p:blipFill>
          <a:blip r:embed="rId3"/>
          <a:stretch>
            <a:fillRect/>
          </a:stretch>
        </p:blipFill>
        <p:spPr>
          <a:xfrm>
            <a:off x="2654147" y="3057475"/>
            <a:ext cx="6883706" cy="1933625"/>
          </a:xfrm>
          <a:prstGeom prst="rect">
            <a:avLst/>
          </a:prstGeom>
        </p:spPr>
      </p:pic>
    </p:spTree>
    <p:extLst>
      <p:ext uri="{BB962C8B-B14F-4D97-AF65-F5344CB8AC3E}">
        <p14:creationId xmlns:p14="http://schemas.microsoft.com/office/powerpoint/2010/main" val="1307215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199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CPL</a:t>
            </a:r>
          </a:p>
        </p:txBody>
      </p:sp>
      <p:sp>
        <p:nvSpPr>
          <p:cNvPr id="2" name="TextBox 1">
            <a:extLst>
              <a:ext uri="{FF2B5EF4-FFF2-40B4-BE49-F238E27FC236}">
                <a16:creationId xmlns:a16="http://schemas.microsoft.com/office/drawing/2014/main" id="{FC6B4FE1-6295-1F0E-B809-BF198DE1BB58}"/>
              </a:ext>
            </a:extLst>
          </p:cNvPr>
          <p:cNvSpPr txBox="1"/>
          <p:nvPr/>
        </p:nvSpPr>
        <p:spPr>
          <a:xfrm>
            <a:off x="913795" y="1698294"/>
            <a:ext cx="10486507" cy="923330"/>
          </a:xfrm>
          <a:prstGeom prst="rect">
            <a:avLst/>
          </a:prstGeom>
          <a:noFill/>
        </p:spPr>
        <p:txBody>
          <a:bodyPr wrap="square" rtlCol="0">
            <a:spAutoFit/>
          </a:bodyPr>
          <a:lstStyle/>
          <a:p>
            <a:r>
              <a:rPr lang="en-US" dirty="0"/>
              <a:t>A CPL file is short for Control Panel File. These files are binary files that open with the control panel in a Microsoft Windows operating system and are used to represent and open the tools available in the control panel.</a:t>
            </a:r>
          </a:p>
        </p:txBody>
      </p:sp>
      <p:pic>
        <p:nvPicPr>
          <p:cNvPr id="6" name="Picture 5">
            <a:extLst>
              <a:ext uri="{FF2B5EF4-FFF2-40B4-BE49-F238E27FC236}">
                <a16:creationId xmlns:a16="http://schemas.microsoft.com/office/drawing/2014/main" id="{54986BF5-E6CD-4348-EEF0-A27C6F3B344C}"/>
              </a:ext>
            </a:extLst>
          </p:cNvPr>
          <p:cNvPicPr>
            <a:picLocks noChangeAspect="1"/>
          </p:cNvPicPr>
          <p:nvPr/>
        </p:nvPicPr>
        <p:blipFill>
          <a:blip r:embed="rId3"/>
          <a:stretch>
            <a:fillRect/>
          </a:stretch>
        </p:blipFill>
        <p:spPr>
          <a:xfrm>
            <a:off x="2324528" y="3188574"/>
            <a:ext cx="7665038" cy="2756600"/>
          </a:xfrm>
          <a:prstGeom prst="rect">
            <a:avLst/>
          </a:prstGeom>
        </p:spPr>
      </p:pic>
      <p:sp>
        <p:nvSpPr>
          <p:cNvPr id="7" name="TextBox 6">
            <a:extLst>
              <a:ext uri="{FF2B5EF4-FFF2-40B4-BE49-F238E27FC236}">
                <a16:creationId xmlns:a16="http://schemas.microsoft.com/office/drawing/2014/main" id="{423BE3DB-A80D-EB31-D122-38340F5F2B7B}"/>
              </a:ext>
            </a:extLst>
          </p:cNvPr>
          <p:cNvSpPr txBox="1"/>
          <p:nvPr/>
        </p:nvSpPr>
        <p:spPr>
          <a:xfrm>
            <a:off x="3269223" y="2621624"/>
            <a:ext cx="5775649" cy="307777"/>
          </a:xfrm>
          <a:prstGeom prst="rect">
            <a:avLst/>
          </a:prstGeom>
          <a:noFill/>
        </p:spPr>
        <p:txBody>
          <a:bodyPr wrap="square" rtlCol="0">
            <a:spAutoFit/>
          </a:bodyPr>
          <a:lstStyle/>
          <a:p>
            <a:r>
              <a:rPr lang="en-US" sz="1400" dirty="0"/>
              <a:t>We can see that the .</a:t>
            </a:r>
            <a:r>
              <a:rPr lang="en-US" sz="1400" dirty="0" err="1"/>
              <a:t>cpl</a:t>
            </a:r>
            <a:r>
              <a:rPr lang="en-US" sz="1400" dirty="0"/>
              <a:t> is simply a DLL with </a:t>
            </a:r>
            <a:r>
              <a:rPr lang="en-US" sz="1400" dirty="0" err="1"/>
              <a:t>DllMain</a:t>
            </a:r>
            <a:r>
              <a:rPr lang="en-US" sz="1400" dirty="0"/>
              <a:t> function exported:</a:t>
            </a:r>
          </a:p>
        </p:txBody>
      </p:sp>
    </p:spTree>
    <p:extLst>
      <p:ext uri="{BB962C8B-B14F-4D97-AF65-F5344CB8AC3E}">
        <p14:creationId xmlns:p14="http://schemas.microsoft.com/office/powerpoint/2010/main" val="362603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normAutofit/>
          </a:bodyPr>
          <a:lstStyle/>
          <a:p>
            <a:r>
              <a:rPr lang="en-US" dirty="0"/>
              <a:t>Password Spraying</a:t>
            </a:r>
          </a:p>
        </p:txBody>
      </p:sp>
      <p:sp>
        <p:nvSpPr>
          <p:cNvPr id="2" name="TextBox 1">
            <a:extLst>
              <a:ext uri="{FF2B5EF4-FFF2-40B4-BE49-F238E27FC236}">
                <a16:creationId xmlns:a16="http://schemas.microsoft.com/office/drawing/2014/main" id="{89870829-D3DB-0CF3-2BEE-B9C42791A6E2}"/>
              </a:ext>
            </a:extLst>
          </p:cNvPr>
          <p:cNvSpPr txBox="1"/>
          <p:nvPr/>
        </p:nvSpPr>
        <p:spPr>
          <a:xfrm>
            <a:off x="1071465" y="1978090"/>
            <a:ext cx="10049069" cy="1754326"/>
          </a:xfrm>
          <a:prstGeom prst="rect">
            <a:avLst/>
          </a:prstGeom>
          <a:noFill/>
        </p:spPr>
        <p:txBody>
          <a:bodyPr wrap="square" rtlCol="0">
            <a:spAutoFit/>
          </a:bodyPr>
          <a:lstStyle/>
          <a:p>
            <a:r>
              <a:rPr lang="en-US" dirty="0"/>
              <a:t>Password spraying is a type of cyberattack that targets user accounts and online services, typically with the aim of gaining unauthorized access. </a:t>
            </a:r>
          </a:p>
          <a:p>
            <a:endParaRPr lang="en-US" dirty="0"/>
          </a:p>
          <a:p>
            <a:r>
              <a:rPr lang="en-US" dirty="0"/>
              <a:t>Unlike traditional brute-force attacks, where an attacker systematically tries every possible password for a single user account, password spraying involves trying a few commonly used passwords or a list of commonly used passwords across many user accounts.</a:t>
            </a:r>
          </a:p>
        </p:txBody>
      </p:sp>
    </p:spTree>
    <p:extLst>
      <p:ext uri="{BB962C8B-B14F-4D97-AF65-F5344CB8AC3E}">
        <p14:creationId xmlns:p14="http://schemas.microsoft.com/office/powerpoint/2010/main" val="1454696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7" name="Picture 6">
            <a:extLst>
              <a:ext uri="{FF2B5EF4-FFF2-40B4-BE49-F238E27FC236}">
                <a16:creationId xmlns:a16="http://schemas.microsoft.com/office/drawing/2014/main" id="{CCCFB141-FA7F-C42E-79ED-8FB6BCC4424B}"/>
              </a:ext>
            </a:extLst>
          </p:cNvPr>
          <p:cNvPicPr>
            <a:picLocks noChangeAspect="1"/>
          </p:cNvPicPr>
          <p:nvPr/>
        </p:nvPicPr>
        <p:blipFill>
          <a:blip r:embed="rId3"/>
          <a:stretch>
            <a:fillRect/>
          </a:stretch>
        </p:blipFill>
        <p:spPr>
          <a:xfrm>
            <a:off x="1248454" y="1471797"/>
            <a:ext cx="9695091" cy="3914405"/>
          </a:xfrm>
          <a:prstGeom prst="rect">
            <a:avLst/>
          </a:prstGeom>
        </p:spPr>
      </p:pic>
    </p:spTree>
    <p:extLst>
      <p:ext uri="{BB962C8B-B14F-4D97-AF65-F5344CB8AC3E}">
        <p14:creationId xmlns:p14="http://schemas.microsoft.com/office/powerpoint/2010/main" val="219848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AV/EDR</a:t>
            </a:r>
          </a:p>
        </p:txBody>
      </p:sp>
      <p:sp>
        <p:nvSpPr>
          <p:cNvPr id="6" name="TextBox 5">
            <a:extLst>
              <a:ext uri="{FF2B5EF4-FFF2-40B4-BE49-F238E27FC236}">
                <a16:creationId xmlns:a16="http://schemas.microsoft.com/office/drawing/2014/main" id="{2AAB9881-E112-8E5E-7A2F-D36893A80F09}"/>
              </a:ext>
            </a:extLst>
          </p:cNvPr>
          <p:cNvSpPr txBox="1"/>
          <p:nvPr/>
        </p:nvSpPr>
        <p:spPr>
          <a:xfrm>
            <a:off x="924443" y="2108718"/>
            <a:ext cx="1035376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Static Detection</a:t>
            </a:r>
          </a:p>
          <a:p>
            <a:pPr marL="742950" lvl="1" indent="-285750">
              <a:buFont typeface="Arial" panose="020B0604020202020204" pitchFamily="34" charset="0"/>
              <a:buChar char="•"/>
            </a:pPr>
            <a:r>
              <a:rPr lang="en-US" dirty="0"/>
              <a:t>Such as malicious strings (</a:t>
            </a:r>
            <a:r>
              <a:rPr lang="en-US" dirty="0" err="1"/>
              <a:t>Mimikatz</a:t>
            </a:r>
            <a:r>
              <a:rPr lang="en-US" dirty="0"/>
              <a:t>, Meterpreter, Shellcode)</a:t>
            </a:r>
          </a:p>
          <a:p>
            <a:pPr lvl="1"/>
            <a:endParaRPr lang="en-US" dirty="0"/>
          </a:p>
          <a:p>
            <a:pPr marL="285750" indent="-285750">
              <a:buFont typeface="Arial" panose="020B0604020202020204" pitchFamily="34" charset="0"/>
              <a:buChar char="•"/>
            </a:pPr>
            <a:r>
              <a:rPr lang="en-US" dirty="0"/>
              <a:t>Runtime Detection</a:t>
            </a:r>
          </a:p>
          <a:p>
            <a:pPr marL="742950" lvl="1" indent="-285750">
              <a:buFont typeface="Arial" panose="020B0604020202020204" pitchFamily="34" charset="0"/>
              <a:buChar char="•"/>
            </a:pPr>
            <a:r>
              <a:rPr lang="en-US" dirty="0"/>
              <a:t>When execution happens (What’s the payload doing?, Calling a Domain back?, Utilizing specific API’s?)</a:t>
            </a:r>
          </a:p>
          <a:p>
            <a:pPr lvl="1"/>
            <a:endParaRPr lang="en-US" dirty="0"/>
          </a:p>
          <a:p>
            <a:pPr marL="285750" indent="-285750">
              <a:buFont typeface="Arial" panose="020B0604020202020204" pitchFamily="34" charset="0"/>
              <a:buChar char="•"/>
            </a:pPr>
            <a:r>
              <a:rPr lang="en-US" dirty="0"/>
              <a:t>Behavior Detection</a:t>
            </a:r>
          </a:p>
          <a:p>
            <a:pPr marL="742950" lvl="1" indent="-285750">
              <a:buFont typeface="Arial" panose="020B0604020202020204" pitchFamily="34" charset="0"/>
              <a:buChar char="•"/>
            </a:pPr>
            <a:r>
              <a:rPr lang="en-US" dirty="0"/>
              <a:t>What’s the process doing?, Reading Files? Requesting Tickets, Suspicious Commands? (</a:t>
            </a:r>
            <a:r>
              <a:rPr lang="en-US" dirty="0" err="1"/>
              <a:t>Whoami</a:t>
            </a:r>
            <a:r>
              <a:rPr lang="en-US" dirty="0"/>
              <a:t>, Net User, ipconfig)</a:t>
            </a:r>
          </a:p>
        </p:txBody>
      </p:sp>
    </p:spTree>
    <p:extLst>
      <p:ext uri="{BB962C8B-B14F-4D97-AF65-F5344CB8AC3E}">
        <p14:creationId xmlns:p14="http://schemas.microsoft.com/office/powerpoint/2010/main" val="369836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6" name="TextBox 5">
            <a:extLst>
              <a:ext uri="{FF2B5EF4-FFF2-40B4-BE49-F238E27FC236}">
                <a16:creationId xmlns:a16="http://schemas.microsoft.com/office/drawing/2014/main" id="{2AAB9881-E112-8E5E-7A2F-D36893A80F09}"/>
              </a:ext>
            </a:extLst>
          </p:cNvPr>
          <p:cNvSpPr txBox="1"/>
          <p:nvPr/>
        </p:nvSpPr>
        <p:spPr>
          <a:xfrm>
            <a:off x="919118" y="941131"/>
            <a:ext cx="10353762" cy="646331"/>
          </a:xfrm>
          <a:prstGeom prst="rect">
            <a:avLst/>
          </a:prstGeom>
          <a:noFill/>
        </p:spPr>
        <p:txBody>
          <a:bodyPr wrap="square" rtlCol="0">
            <a:spAutoFit/>
          </a:bodyPr>
          <a:lstStyle/>
          <a:p>
            <a:r>
              <a:rPr lang="en-US"/>
              <a:t>	</a:t>
            </a:r>
          </a:p>
          <a:p>
            <a:endParaRPr lang="en-US" dirty="0"/>
          </a:p>
        </p:txBody>
      </p:sp>
      <p:pic>
        <p:nvPicPr>
          <p:cNvPr id="8" name="Picture 7">
            <a:extLst>
              <a:ext uri="{FF2B5EF4-FFF2-40B4-BE49-F238E27FC236}">
                <a16:creationId xmlns:a16="http://schemas.microsoft.com/office/drawing/2014/main" id="{530FB4D9-9374-BD74-7469-8E6C37A0D9D0}"/>
              </a:ext>
            </a:extLst>
          </p:cNvPr>
          <p:cNvPicPr>
            <a:picLocks noChangeAspect="1"/>
          </p:cNvPicPr>
          <p:nvPr/>
        </p:nvPicPr>
        <p:blipFill>
          <a:blip r:embed="rId3"/>
          <a:stretch>
            <a:fillRect/>
          </a:stretch>
        </p:blipFill>
        <p:spPr>
          <a:xfrm>
            <a:off x="4565705" y="3349689"/>
            <a:ext cx="7110076" cy="1996613"/>
          </a:xfrm>
          <a:prstGeom prst="rect">
            <a:avLst/>
          </a:prstGeom>
        </p:spPr>
      </p:pic>
      <p:sp>
        <p:nvSpPr>
          <p:cNvPr id="9" name="TextBox 8">
            <a:extLst>
              <a:ext uri="{FF2B5EF4-FFF2-40B4-BE49-F238E27FC236}">
                <a16:creationId xmlns:a16="http://schemas.microsoft.com/office/drawing/2014/main" id="{5DF7276F-8D06-9D52-A7E4-C1DD5EAB09F9}"/>
              </a:ext>
            </a:extLst>
          </p:cNvPr>
          <p:cNvSpPr txBox="1"/>
          <p:nvPr/>
        </p:nvSpPr>
        <p:spPr>
          <a:xfrm>
            <a:off x="457200" y="1026367"/>
            <a:ext cx="4413380" cy="1296955"/>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1A9B8522-5717-4FBC-F3AD-99E02DB5BB06}"/>
              </a:ext>
            </a:extLst>
          </p:cNvPr>
          <p:cNvSpPr txBox="1"/>
          <p:nvPr/>
        </p:nvSpPr>
        <p:spPr>
          <a:xfrm>
            <a:off x="768144" y="1847320"/>
            <a:ext cx="5327855" cy="646331"/>
          </a:xfrm>
          <a:prstGeom prst="rect">
            <a:avLst/>
          </a:prstGeom>
          <a:noFill/>
        </p:spPr>
        <p:txBody>
          <a:bodyPr wrap="square" rtlCol="0">
            <a:spAutoFit/>
          </a:bodyPr>
          <a:lstStyle/>
          <a:p>
            <a:r>
              <a:rPr lang="en-US" dirty="0"/>
              <a:t>A simple demonstration on static detection, to understand how simple strings can burn our payloads</a:t>
            </a:r>
          </a:p>
        </p:txBody>
      </p:sp>
    </p:spTree>
    <p:extLst>
      <p:ext uri="{BB962C8B-B14F-4D97-AF65-F5344CB8AC3E}">
        <p14:creationId xmlns:p14="http://schemas.microsoft.com/office/powerpoint/2010/main" val="3093658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6" name="TextBox 5">
            <a:extLst>
              <a:ext uri="{FF2B5EF4-FFF2-40B4-BE49-F238E27FC236}">
                <a16:creationId xmlns:a16="http://schemas.microsoft.com/office/drawing/2014/main" id="{2AAB9881-E112-8E5E-7A2F-D36893A80F09}"/>
              </a:ext>
            </a:extLst>
          </p:cNvPr>
          <p:cNvSpPr txBox="1"/>
          <p:nvPr/>
        </p:nvSpPr>
        <p:spPr>
          <a:xfrm>
            <a:off x="919118" y="1612936"/>
            <a:ext cx="10353762" cy="4247317"/>
          </a:xfrm>
          <a:prstGeom prst="rect">
            <a:avLst/>
          </a:prstGeom>
          <a:noFill/>
        </p:spPr>
        <p:txBody>
          <a:bodyPr wrap="square" rtlCol="0">
            <a:spAutoFit/>
          </a:bodyPr>
          <a:lstStyle/>
          <a:p>
            <a:r>
              <a:rPr lang="en-US" dirty="0"/>
              <a:t>"Mark of the Web" (MOTW) typically refers to a security feature in web browsers, particularly in Microsoft Windows operating systems. This feature is designed to enhance the security of users by identifying files that have been downloaded from the internet. </a:t>
            </a:r>
          </a:p>
          <a:p>
            <a:endParaRPr lang="en-US" dirty="0"/>
          </a:p>
          <a:p>
            <a:r>
              <a:rPr lang="en-US" dirty="0"/>
              <a:t>The Mark of the Web is essentially a tag or metadata that is attached to files downloaded from the web, indicating their origin.</a:t>
            </a:r>
          </a:p>
          <a:p>
            <a:endParaRPr lang="en-US" dirty="0"/>
          </a:p>
          <a:p>
            <a:r>
              <a:rPr lang="en-US" dirty="0"/>
              <a:t>Here's how it works:</a:t>
            </a:r>
          </a:p>
          <a:p>
            <a:pPr marL="285750" indent="-285750">
              <a:buFont typeface="Arial" panose="020B0604020202020204" pitchFamily="34" charset="0"/>
              <a:buChar char="•"/>
            </a:pPr>
            <a:r>
              <a:rPr lang="en-US" b="1" dirty="0"/>
              <a:t>Downloading Files from the Internet:</a:t>
            </a:r>
            <a:r>
              <a:rPr lang="en-US" dirty="0"/>
              <a:t> When you download a file from the internet using a web browser on a Windows system, the browser adds the Mark of the Web to the file.</a:t>
            </a:r>
          </a:p>
          <a:p>
            <a:endParaRPr lang="en-US" dirty="0"/>
          </a:p>
          <a:p>
            <a:pPr marL="285750" indent="-285750">
              <a:buFont typeface="Arial" panose="020B0604020202020204" pitchFamily="34" charset="0"/>
              <a:buChar char="•"/>
            </a:pPr>
            <a:r>
              <a:rPr lang="en-US" b="1" dirty="0"/>
              <a:t>Security Zone Information:</a:t>
            </a:r>
            <a:r>
              <a:rPr lang="en-US" dirty="0"/>
              <a:t> The Mark of the Web is part of the Security Zone Information for the file. Security zones are used to categorize websites based on their trustworthiness. For example, websites in the "Internet" zone are considered less trusted than those in the "Local Intranet" zone.</a:t>
            </a:r>
          </a:p>
          <a:p>
            <a:endParaRPr lang="en-US" dirty="0"/>
          </a:p>
        </p:txBody>
      </p:sp>
      <p:sp>
        <p:nvSpPr>
          <p:cNvPr id="2" name="TextBox 1">
            <a:extLst>
              <a:ext uri="{FF2B5EF4-FFF2-40B4-BE49-F238E27FC236}">
                <a16:creationId xmlns:a16="http://schemas.microsoft.com/office/drawing/2014/main" id="{9E94B722-9C4C-E078-295F-671F0BB08A4A}"/>
              </a:ext>
            </a:extLst>
          </p:cNvPr>
          <p:cNvSpPr txBox="1"/>
          <p:nvPr/>
        </p:nvSpPr>
        <p:spPr>
          <a:xfrm>
            <a:off x="3983465" y="452525"/>
            <a:ext cx="4225067" cy="707886"/>
          </a:xfrm>
          <a:prstGeom prst="rect">
            <a:avLst/>
          </a:prstGeom>
          <a:noFill/>
        </p:spPr>
        <p:txBody>
          <a:bodyPr wrap="none" rtlCol="0">
            <a:spAutoFit/>
          </a:bodyPr>
          <a:lstStyle/>
          <a:p>
            <a:r>
              <a:rPr lang="en-US" sz="4000" dirty="0"/>
              <a:t>Mark Of The Web</a:t>
            </a:r>
          </a:p>
        </p:txBody>
      </p:sp>
    </p:spTree>
    <p:extLst>
      <p:ext uri="{BB962C8B-B14F-4D97-AF65-F5344CB8AC3E}">
        <p14:creationId xmlns:p14="http://schemas.microsoft.com/office/powerpoint/2010/main" val="3942146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61F61AFB-4D62-AADC-4D6C-D9C8BDF89F5E}"/>
              </a:ext>
            </a:extLst>
          </p:cNvPr>
          <p:cNvPicPr>
            <a:picLocks noChangeAspect="1"/>
          </p:cNvPicPr>
          <p:nvPr/>
        </p:nvPicPr>
        <p:blipFill>
          <a:blip r:embed="rId3"/>
          <a:stretch>
            <a:fillRect/>
          </a:stretch>
        </p:blipFill>
        <p:spPr>
          <a:xfrm>
            <a:off x="1489310" y="2733227"/>
            <a:ext cx="9213380" cy="1391546"/>
          </a:xfrm>
          <a:prstGeom prst="rect">
            <a:avLst/>
          </a:prstGeom>
        </p:spPr>
      </p:pic>
    </p:spTree>
    <p:extLst>
      <p:ext uri="{BB962C8B-B14F-4D97-AF65-F5344CB8AC3E}">
        <p14:creationId xmlns:p14="http://schemas.microsoft.com/office/powerpoint/2010/main" val="252329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What is a Red Team??</a:t>
            </a:r>
          </a:p>
        </p:txBody>
      </p:sp>
      <p:sp>
        <p:nvSpPr>
          <p:cNvPr id="3" name="TextBox 2">
            <a:extLst>
              <a:ext uri="{FF2B5EF4-FFF2-40B4-BE49-F238E27FC236}">
                <a16:creationId xmlns:a16="http://schemas.microsoft.com/office/drawing/2014/main" id="{B34DE5BD-417C-6F3B-7C6D-1342DFA1926B}"/>
              </a:ext>
            </a:extLst>
          </p:cNvPr>
          <p:cNvSpPr txBox="1"/>
          <p:nvPr/>
        </p:nvSpPr>
        <p:spPr>
          <a:xfrm>
            <a:off x="677917" y="2189650"/>
            <a:ext cx="10133045"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good dictionary definition is provided by Joe Vest and James </a:t>
            </a:r>
            <a:r>
              <a:rPr kumimoji="0" lang="en-US" altLang="en-US" sz="1800" b="0" i="0" u="none" strike="noStrike" cap="none" normalizeH="0" baseline="0" dirty="0" err="1">
                <a:ln>
                  <a:noFill/>
                </a:ln>
                <a:solidFill>
                  <a:schemeClr val="tx1"/>
                </a:solidFill>
                <a:effectLst/>
                <a:latin typeface="Arial" panose="020B0604020202020204" pitchFamily="34" charset="0"/>
              </a:rPr>
              <a:t>Tubberville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Red Teaming is the process of using tactics, techniques and procedures (TTPs) to emulate a real-world threat, with the goal of measuring the effectiveness of the people, processes and technologies used to defend </a:t>
            </a:r>
            <a:r>
              <a:rPr kumimoji="0" lang="en-US" altLang="en-US" sz="1800" b="0" i="0" u="none" strike="noStrike" cap="none" normalizeH="0" baseline="0">
                <a:ln>
                  <a:noFill/>
                </a:ln>
                <a:solidFill>
                  <a:schemeClr val="tx1"/>
                </a:solidFill>
                <a:effectLst/>
                <a:latin typeface="Arial" panose="020B0604020202020204" pitchFamily="34" charset="0"/>
              </a:rPr>
              <a:t>an environment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75E40DD-429A-DC35-35D6-B934A2A2D125}"/>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2004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Delivery</a:t>
            </a:r>
          </a:p>
        </p:txBody>
      </p:sp>
      <p:sp>
        <p:nvSpPr>
          <p:cNvPr id="2" name="TextBox 1">
            <a:extLst>
              <a:ext uri="{FF2B5EF4-FFF2-40B4-BE49-F238E27FC236}">
                <a16:creationId xmlns:a16="http://schemas.microsoft.com/office/drawing/2014/main" id="{626101FF-CAB2-FC58-64AD-99195E024E73}"/>
              </a:ext>
            </a:extLst>
          </p:cNvPr>
          <p:cNvSpPr txBox="1"/>
          <p:nvPr/>
        </p:nvSpPr>
        <p:spPr>
          <a:xfrm>
            <a:off x="1082351" y="2052735"/>
            <a:ext cx="1045028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How are payloads delivered?</a:t>
            </a:r>
          </a:p>
          <a:p>
            <a:pPr marL="742950" lvl="1" indent="-285750">
              <a:buFont typeface="Arial" panose="020B0604020202020204" pitchFamily="34" charset="0"/>
              <a:buChar char="•"/>
            </a:pPr>
            <a:r>
              <a:rPr lang="en-US" dirty="0"/>
              <a:t>Digital, Physical?</a:t>
            </a:r>
          </a:p>
          <a:p>
            <a:pPr lvl="1"/>
            <a:endParaRPr lang="en-US" dirty="0"/>
          </a:p>
          <a:p>
            <a:pPr marL="285750" indent="-285750">
              <a:buFont typeface="Arial" panose="020B0604020202020204" pitchFamily="34" charset="0"/>
              <a:buChar char="•"/>
            </a:pPr>
            <a:r>
              <a:rPr lang="en-US" dirty="0"/>
              <a:t>What are the types of digital forms of deliveries or services available</a:t>
            </a:r>
          </a:p>
          <a:p>
            <a:pPr marL="742950" lvl="1" indent="-285750">
              <a:buFont typeface="Arial" panose="020B0604020202020204" pitchFamily="34" charset="0"/>
              <a:buChar char="•"/>
            </a:pPr>
            <a:r>
              <a:rPr lang="en-US" dirty="0"/>
              <a:t>Facebook, Google Chat, Zoom, Instagram, Teams, LinkedIn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Phishing, Vishing, </a:t>
            </a:r>
            <a:r>
              <a:rPr lang="en-US" dirty="0" err="1"/>
              <a:t>SMShing</a:t>
            </a:r>
            <a:endParaRPr lang="en-US" dirty="0"/>
          </a:p>
          <a:p>
            <a:pPr marL="742950" lvl="1" indent="-285750">
              <a:buFont typeface="Arial" panose="020B0604020202020204" pitchFamily="34" charset="0"/>
              <a:buChar char="•"/>
            </a:pPr>
            <a:r>
              <a:rPr lang="en-US" dirty="0"/>
              <a:t>Emails, Calls, Text Messages</a:t>
            </a:r>
          </a:p>
        </p:txBody>
      </p:sp>
    </p:spTree>
    <p:extLst>
      <p:ext uri="{BB962C8B-B14F-4D97-AF65-F5344CB8AC3E}">
        <p14:creationId xmlns:p14="http://schemas.microsoft.com/office/powerpoint/2010/main" val="4236389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pic>
        <p:nvPicPr>
          <p:cNvPr id="3" name="Picture 2" descr="A screenshot of a computer error&#10;&#10;Description automatically generated">
            <a:extLst>
              <a:ext uri="{FF2B5EF4-FFF2-40B4-BE49-F238E27FC236}">
                <a16:creationId xmlns:a16="http://schemas.microsoft.com/office/drawing/2014/main" id="{385A41B9-EC12-0FF7-C17E-894A28591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074" y="1409699"/>
            <a:ext cx="6657422" cy="4438281"/>
          </a:xfrm>
          <a:prstGeom prst="rect">
            <a:avLst/>
          </a:prstGeom>
        </p:spPr>
      </p:pic>
      <p:sp>
        <p:nvSpPr>
          <p:cNvPr id="6" name="TextBox 5">
            <a:extLst>
              <a:ext uri="{FF2B5EF4-FFF2-40B4-BE49-F238E27FC236}">
                <a16:creationId xmlns:a16="http://schemas.microsoft.com/office/drawing/2014/main" id="{B159FE3D-77BE-A16B-C487-6809B6ECC5C3}"/>
              </a:ext>
            </a:extLst>
          </p:cNvPr>
          <p:cNvSpPr txBox="1"/>
          <p:nvPr/>
        </p:nvSpPr>
        <p:spPr>
          <a:xfrm>
            <a:off x="257174" y="2428510"/>
            <a:ext cx="4657725" cy="1200329"/>
          </a:xfrm>
          <a:prstGeom prst="rect">
            <a:avLst/>
          </a:prstGeom>
          <a:noFill/>
        </p:spPr>
        <p:txBody>
          <a:bodyPr wrap="square" rtlCol="0">
            <a:spAutoFit/>
          </a:bodyPr>
          <a:lstStyle/>
          <a:p>
            <a:r>
              <a:rPr lang="en-US" dirty="0"/>
              <a:t>Some services have limitations when scanning files.</a:t>
            </a:r>
          </a:p>
          <a:p>
            <a:endParaRPr lang="en-US" dirty="0"/>
          </a:p>
          <a:p>
            <a:r>
              <a:rPr lang="en-US" dirty="0"/>
              <a:t>They prioritize speed and delivery</a:t>
            </a:r>
          </a:p>
        </p:txBody>
      </p:sp>
    </p:spTree>
    <p:extLst>
      <p:ext uri="{BB962C8B-B14F-4D97-AF65-F5344CB8AC3E}">
        <p14:creationId xmlns:p14="http://schemas.microsoft.com/office/powerpoint/2010/main" val="3698078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133354"/>
            <a:ext cx="12192001" cy="6858001"/>
          </a:xfrm>
          <a:prstGeom prst="rect">
            <a:avLst/>
          </a:prstGeom>
        </p:spPr>
      </p:pic>
      <p:pic>
        <p:nvPicPr>
          <p:cNvPr id="3" name="Picture 2">
            <a:extLst>
              <a:ext uri="{FF2B5EF4-FFF2-40B4-BE49-F238E27FC236}">
                <a16:creationId xmlns:a16="http://schemas.microsoft.com/office/drawing/2014/main" id="{63801A87-24A4-2EC6-30C6-2E5E6062AD88}"/>
              </a:ext>
            </a:extLst>
          </p:cNvPr>
          <p:cNvPicPr>
            <a:picLocks noChangeAspect="1"/>
          </p:cNvPicPr>
          <p:nvPr/>
        </p:nvPicPr>
        <p:blipFill>
          <a:blip r:embed="rId3"/>
          <a:stretch>
            <a:fillRect/>
          </a:stretch>
        </p:blipFill>
        <p:spPr>
          <a:xfrm>
            <a:off x="327158" y="1421852"/>
            <a:ext cx="5768840" cy="1508891"/>
          </a:xfrm>
          <a:prstGeom prst="rect">
            <a:avLst/>
          </a:prstGeom>
        </p:spPr>
      </p:pic>
      <p:sp>
        <p:nvSpPr>
          <p:cNvPr id="6" name="TextBox 5">
            <a:extLst>
              <a:ext uri="{FF2B5EF4-FFF2-40B4-BE49-F238E27FC236}">
                <a16:creationId xmlns:a16="http://schemas.microsoft.com/office/drawing/2014/main" id="{5921A5C5-0A32-7D11-2DAA-5734468F9A1F}"/>
              </a:ext>
            </a:extLst>
          </p:cNvPr>
          <p:cNvSpPr txBox="1"/>
          <p:nvPr/>
        </p:nvSpPr>
        <p:spPr>
          <a:xfrm>
            <a:off x="327158" y="662076"/>
            <a:ext cx="2152650" cy="369332"/>
          </a:xfrm>
          <a:prstGeom prst="rect">
            <a:avLst/>
          </a:prstGeom>
          <a:noFill/>
        </p:spPr>
        <p:txBody>
          <a:bodyPr wrap="square" rtlCol="0">
            <a:spAutoFit/>
          </a:bodyPr>
          <a:lstStyle/>
          <a:p>
            <a:r>
              <a:rPr lang="en-US" dirty="0"/>
              <a:t>Others allow them</a:t>
            </a:r>
          </a:p>
        </p:txBody>
      </p:sp>
      <p:sp>
        <p:nvSpPr>
          <p:cNvPr id="7" name="TextBox 6">
            <a:extLst>
              <a:ext uri="{FF2B5EF4-FFF2-40B4-BE49-F238E27FC236}">
                <a16:creationId xmlns:a16="http://schemas.microsoft.com/office/drawing/2014/main" id="{EE368164-EDDA-17CC-9694-F240E7C2FBA9}"/>
              </a:ext>
            </a:extLst>
          </p:cNvPr>
          <p:cNvSpPr txBox="1"/>
          <p:nvPr/>
        </p:nvSpPr>
        <p:spPr>
          <a:xfrm>
            <a:off x="6856918" y="2746077"/>
            <a:ext cx="4116961" cy="369332"/>
          </a:xfrm>
          <a:prstGeom prst="rect">
            <a:avLst/>
          </a:prstGeom>
          <a:noFill/>
        </p:spPr>
        <p:txBody>
          <a:bodyPr wrap="none" rtlCol="0">
            <a:spAutoFit/>
          </a:bodyPr>
          <a:lstStyle/>
          <a:p>
            <a:r>
              <a:rPr lang="en-US" dirty="0"/>
              <a:t>But of course, they come with Warnings</a:t>
            </a:r>
          </a:p>
        </p:txBody>
      </p:sp>
      <p:pic>
        <p:nvPicPr>
          <p:cNvPr id="9" name="Picture 8">
            <a:extLst>
              <a:ext uri="{FF2B5EF4-FFF2-40B4-BE49-F238E27FC236}">
                <a16:creationId xmlns:a16="http://schemas.microsoft.com/office/drawing/2014/main" id="{5BA7A6C2-F4CC-ECE1-7B83-526ECD89D2AD}"/>
              </a:ext>
            </a:extLst>
          </p:cNvPr>
          <p:cNvPicPr>
            <a:picLocks noChangeAspect="1"/>
          </p:cNvPicPr>
          <p:nvPr/>
        </p:nvPicPr>
        <p:blipFill>
          <a:blip r:embed="rId4"/>
          <a:stretch>
            <a:fillRect/>
          </a:stretch>
        </p:blipFill>
        <p:spPr>
          <a:xfrm>
            <a:off x="6594892" y="3295646"/>
            <a:ext cx="5022015" cy="3132091"/>
          </a:xfrm>
          <a:prstGeom prst="rect">
            <a:avLst/>
          </a:prstGeom>
        </p:spPr>
      </p:pic>
    </p:spTree>
    <p:extLst>
      <p:ext uri="{BB962C8B-B14F-4D97-AF65-F5344CB8AC3E}">
        <p14:creationId xmlns:p14="http://schemas.microsoft.com/office/powerpoint/2010/main" val="2276855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pic>
        <p:nvPicPr>
          <p:cNvPr id="3" name="Picture 2">
            <a:extLst>
              <a:ext uri="{FF2B5EF4-FFF2-40B4-BE49-F238E27FC236}">
                <a16:creationId xmlns:a16="http://schemas.microsoft.com/office/drawing/2014/main" id="{86B1472E-AD60-D0A7-17D4-026647B96438}"/>
              </a:ext>
            </a:extLst>
          </p:cNvPr>
          <p:cNvPicPr>
            <a:picLocks noChangeAspect="1"/>
          </p:cNvPicPr>
          <p:nvPr/>
        </p:nvPicPr>
        <p:blipFill>
          <a:blip r:embed="rId3"/>
          <a:stretch>
            <a:fillRect/>
          </a:stretch>
        </p:blipFill>
        <p:spPr>
          <a:xfrm>
            <a:off x="4676457" y="2360202"/>
            <a:ext cx="7277731" cy="2042337"/>
          </a:xfrm>
          <a:prstGeom prst="rect">
            <a:avLst/>
          </a:prstGeom>
        </p:spPr>
      </p:pic>
      <p:sp>
        <p:nvSpPr>
          <p:cNvPr id="6" name="TextBox 5">
            <a:extLst>
              <a:ext uri="{FF2B5EF4-FFF2-40B4-BE49-F238E27FC236}">
                <a16:creationId xmlns:a16="http://schemas.microsoft.com/office/drawing/2014/main" id="{79D6B469-5D9A-6614-7CD1-36FD1ABF2FDF}"/>
              </a:ext>
            </a:extLst>
          </p:cNvPr>
          <p:cNvSpPr txBox="1"/>
          <p:nvPr/>
        </p:nvSpPr>
        <p:spPr>
          <a:xfrm>
            <a:off x="476250" y="3105834"/>
            <a:ext cx="3457575" cy="646331"/>
          </a:xfrm>
          <a:prstGeom prst="rect">
            <a:avLst/>
          </a:prstGeom>
          <a:noFill/>
        </p:spPr>
        <p:txBody>
          <a:bodyPr wrap="square" rtlCol="0">
            <a:spAutoFit/>
          </a:bodyPr>
          <a:lstStyle/>
          <a:p>
            <a:r>
              <a:rPr lang="en-US" dirty="0"/>
              <a:t>Some sites don’t bother looking at the files</a:t>
            </a:r>
          </a:p>
        </p:txBody>
      </p:sp>
    </p:spTree>
    <p:extLst>
      <p:ext uri="{BB962C8B-B14F-4D97-AF65-F5344CB8AC3E}">
        <p14:creationId xmlns:p14="http://schemas.microsoft.com/office/powerpoint/2010/main" val="746616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HTML Smuggle</a:t>
            </a:r>
          </a:p>
        </p:txBody>
      </p:sp>
      <p:sp>
        <p:nvSpPr>
          <p:cNvPr id="9" name="Rectangle 5">
            <a:extLst>
              <a:ext uri="{FF2B5EF4-FFF2-40B4-BE49-F238E27FC236}">
                <a16:creationId xmlns:a16="http://schemas.microsoft.com/office/drawing/2014/main" id="{82EBDF4C-F1FF-64C3-2A94-E04A5BF70A4A}"/>
              </a:ext>
            </a:extLst>
          </p:cNvPr>
          <p:cNvSpPr>
            <a:spLocks noChangeArrowheads="1"/>
          </p:cNvSpPr>
          <p:nvPr/>
        </p:nvSpPr>
        <p:spPr bwMode="auto">
          <a:xfrm>
            <a:off x="577840" y="1424879"/>
            <a:ext cx="110256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File smuggling is a technique that allows bypassing proxy blocks for certain file types that the user is trying to download. For example, if a corporate proxy blocks .exe files from being downloaded via the browser, this is the technique you can use to smuggle those files through.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hlinkClick r:id="rId3"/>
              </a:rPr>
              <a:t>https://outflank.nl/blog/2018/08/14/html-smuggling-explained/</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pic>
        <p:nvPicPr>
          <p:cNvPr id="11" name="Picture 10">
            <a:extLst>
              <a:ext uri="{FF2B5EF4-FFF2-40B4-BE49-F238E27FC236}">
                <a16:creationId xmlns:a16="http://schemas.microsoft.com/office/drawing/2014/main" id="{019AB316-98A9-B57E-D756-EAC474A184E9}"/>
              </a:ext>
            </a:extLst>
          </p:cNvPr>
          <p:cNvPicPr>
            <a:picLocks noChangeAspect="1"/>
          </p:cNvPicPr>
          <p:nvPr/>
        </p:nvPicPr>
        <p:blipFill>
          <a:blip r:embed="rId4"/>
          <a:stretch>
            <a:fillRect/>
          </a:stretch>
        </p:blipFill>
        <p:spPr>
          <a:xfrm>
            <a:off x="2093611" y="3623685"/>
            <a:ext cx="8004777" cy="1960793"/>
          </a:xfrm>
          <a:prstGeom prst="rect">
            <a:avLst/>
          </a:prstGeom>
        </p:spPr>
      </p:pic>
    </p:spTree>
    <p:extLst>
      <p:ext uri="{BB962C8B-B14F-4D97-AF65-F5344CB8AC3E}">
        <p14:creationId xmlns:p14="http://schemas.microsoft.com/office/powerpoint/2010/main" val="234828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descr="A computer screen shot of a computer screen&#10;&#10;Description automatically generated">
            <a:extLst>
              <a:ext uri="{FF2B5EF4-FFF2-40B4-BE49-F238E27FC236}">
                <a16:creationId xmlns:a16="http://schemas.microsoft.com/office/drawing/2014/main" id="{EFF789BA-1E20-1AE6-C076-283BDCFF4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044" y="65314"/>
            <a:ext cx="6179909" cy="6727371"/>
          </a:xfrm>
          <a:prstGeom prst="rect">
            <a:avLst/>
          </a:prstGeom>
        </p:spPr>
      </p:pic>
    </p:spTree>
    <p:extLst>
      <p:ext uri="{BB962C8B-B14F-4D97-AF65-F5344CB8AC3E}">
        <p14:creationId xmlns:p14="http://schemas.microsoft.com/office/powerpoint/2010/main" val="350029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B2D810C1-EFEE-1F28-73E6-71D2A868C4CD}"/>
              </a:ext>
            </a:extLst>
          </p:cNvPr>
          <p:cNvSpPr txBox="1"/>
          <p:nvPr/>
        </p:nvSpPr>
        <p:spPr>
          <a:xfrm>
            <a:off x="5074020" y="3075057"/>
            <a:ext cx="2043957" cy="707886"/>
          </a:xfrm>
          <a:prstGeom prst="rect">
            <a:avLst/>
          </a:prstGeom>
          <a:noFill/>
        </p:spPr>
        <p:txBody>
          <a:bodyPr wrap="none" rtlCol="0">
            <a:spAutoFit/>
          </a:bodyPr>
          <a:lstStyle/>
          <a:p>
            <a:r>
              <a:rPr lang="en-US" sz="4000" dirty="0"/>
              <a:t>HAVOC</a:t>
            </a:r>
          </a:p>
        </p:txBody>
      </p:sp>
    </p:spTree>
    <p:extLst>
      <p:ext uri="{BB962C8B-B14F-4D97-AF65-F5344CB8AC3E}">
        <p14:creationId xmlns:p14="http://schemas.microsoft.com/office/powerpoint/2010/main" val="3571334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5" name="Picture 4">
            <a:extLst>
              <a:ext uri="{FF2B5EF4-FFF2-40B4-BE49-F238E27FC236}">
                <a16:creationId xmlns:a16="http://schemas.microsoft.com/office/drawing/2014/main" id="{54FA58D6-FE57-E049-11F6-BBCB0F7E3AA7}"/>
              </a:ext>
            </a:extLst>
          </p:cNvPr>
          <p:cNvPicPr>
            <a:picLocks noChangeAspect="1"/>
          </p:cNvPicPr>
          <p:nvPr/>
        </p:nvPicPr>
        <p:blipFill>
          <a:blip r:embed="rId3"/>
          <a:stretch>
            <a:fillRect/>
          </a:stretch>
        </p:blipFill>
        <p:spPr>
          <a:xfrm>
            <a:off x="1885583" y="85087"/>
            <a:ext cx="8420830" cy="1257409"/>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EB6D5BAD-3587-1055-59BD-18A63E583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8025" y="1545430"/>
            <a:ext cx="9615950" cy="5135288"/>
          </a:xfrm>
          <a:prstGeom prst="rect">
            <a:avLst/>
          </a:prstGeom>
        </p:spPr>
      </p:pic>
    </p:spTree>
    <p:extLst>
      <p:ext uri="{BB962C8B-B14F-4D97-AF65-F5344CB8AC3E}">
        <p14:creationId xmlns:p14="http://schemas.microsoft.com/office/powerpoint/2010/main" val="3295280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4294967295"/>
          </p:nvPr>
        </p:nvPicPr>
        <p:blipFill rotWithShape="1">
          <a:blip r:embed="rId3">
            <a:alphaModFix amt="35000"/>
          </a:blip>
          <a:srcRect t="20020" b="23730"/>
          <a:stretch/>
        </p:blipFill>
        <p:spPr>
          <a:xfrm>
            <a:off x="0" y="0"/>
            <a:ext cx="12192000" cy="6858000"/>
          </a:xfrm>
          <a:prstGeom prst="rect">
            <a:avLst/>
          </a:prstGeom>
        </p:spPr>
      </p:pic>
      <p:sp>
        <p:nvSpPr>
          <p:cNvPr id="2" name="Title 1">
            <a:extLst>
              <a:ext uri="{FF2B5EF4-FFF2-40B4-BE49-F238E27FC236}">
                <a16:creationId xmlns:a16="http://schemas.microsoft.com/office/drawing/2014/main" id="{6B326006-087C-E0F4-6788-05123FFD40C3}"/>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Installation</a:t>
            </a:r>
          </a:p>
        </p:txBody>
      </p:sp>
      <p:sp>
        <p:nvSpPr>
          <p:cNvPr id="3" name="Text Placeholder 2">
            <a:extLst>
              <a:ext uri="{FF2B5EF4-FFF2-40B4-BE49-F238E27FC236}">
                <a16:creationId xmlns:a16="http://schemas.microsoft.com/office/drawing/2014/main" id="{655C120A-76C2-7E5A-B0C6-1A79A20EA906}"/>
              </a:ext>
            </a:extLst>
          </p:cNvPr>
          <p:cNvSpPr>
            <a:spLocks noGrp="1"/>
          </p:cNvSpPr>
          <p:nvPr>
            <p:ph type="body" idx="1"/>
          </p:nvPr>
        </p:nvSpPr>
        <p:spPr>
          <a:xfrm>
            <a:off x="1370693" y="3598339"/>
            <a:ext cx="9440034" cy="1049867"/>
          </a:xfrm>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1090081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68993555-BAC6-8E6E-C07C-69EE41CF3BD7}"/>
              </a:ext>
            </a:extLst>
          </p:cNvPr>
          <p:cNvPicPr>
            <a:picLocks noChangeAspect="1"/>
          </p:cNvPicPr>
          <p:nvPr/>
        </p:nvPicPr>
        <p:blipFill>
          <a:blip r:embed="rId3"/>
          <a:stretch>
            <a:fillRect/>
          </a:stretch>
        </p:blipFill>
        <p:spPr>
          <a:xfrm>
            <a:off x="3748771" y="1364488"/>
            <a:ext cx="7978831" cy="4427604"/>
          </a:xfrm>
          <a:prstGeom prst="rect">
            <a:avLst/>
          </a:prstGeom>
        </p:spPr>
      </p:pic>
      <p:sp>
        <p:nvSpPr>
          <p:cNvPr id="5" name="TextBox 4">
            <a:extLst>
              <a:ext uri="{FF2B5EF4-FFF2-40B4-BE49-F238E27FC236}">
                <a16:creationId xmlns:a16="http://schemas.microsoft.com/office/drawing/2014/main" id="{29D3D8DD-D2F6-9103-95C1-BD148687019A}"/>
              </a:ext>
            </a:extLst>
          </p:cNvPr>
          <p:cNvSpPr txBox="1"/>
          <p:nvPr/>
        </p:nvSpPr>
        <p:spPr>
          <a:xfrm>
            <a:off x="401216" y="1997839"/>
            <a:ext cx="2705878" cy="3139321"/>
          </a:xfrm>
          <a:prstGeom prst="rect">
            <a:avLst/>
          </a:prstGeom>
          <a:noFill/>
        </p:spPr>
        <p:txBody>
          <a:bodyPr wrap="square" rtlCol="0">
            <a:spAutoFit/>
          </a:bodyPr>
          <a:lstStyle/>
          <a:p>
            <a:r>
              <a:rPr lang="en-US" dirty="0"/>
              <a:t>C2 Profile:</a:t>
            </a:r>
          </a:p>
          <a:p>
            <a:endParaRPr lang="en-US" dirty="0"/>
          </a:p>
          <a:p>
            <a:r>
              <a:rPr lang="en-US" dirty="0"/>
              <a:t>A C2 profile is what the C2 will utilize to “pretend” and blend in with network traffic, to look like a legitimate HTTP/HTTPS traffic instead of a malicious one, where commands are being sent</a:t>
            </a:r>
          </a:p>
        </p:txBody>
      </p:sp>
    </p:spTree>
    <p:extLst>
      <p:ext uri="{BB962C8B-B14F-4D97-AF65-F5344CB8AC3E}">
        <p14:creationId xmlns:p14="http://schemas.microsoft.com/office/powerpoint/2010/main" val="106093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2" name="Title 1">
            <a:extLst>
              <a:ext uri="{FF2B5EF4-FFF2-40B4-BE49-F238E27FC236}">
                <a16:creationId xmlns:a16="http://schemas.microsoft.com/office/drawing/2014/main" id="{B50DD082-5CA8-E34D-36C0-66EAABF91108}"/>
              </a:ext>
            </a:extLst>
          </p:cNvPr>
          <p:cNvSpPr>
            <a:spLocks noGrp="1"/>
          </p:cNvSpPr>
          <p:nvPr>
            <p:ph type="title"/>
          </p:nvPr>
        </p:nvSpPr>
        <p:spPr>
          <a:xfrm>
            <a:off x="508344" y="432054"/>
            <a:ext cx="5071167" cy="813070"/>
          </a:xfrm>
        </p:spPr>
        <p:txBody>
          <a:bodyPr vert="horz" lIns="91440" tIns="45720" rIns="91440" bIns="45720" rtlCol="0" anchor="t">
            <a:normAutofit/>
          </a:bodyPr>
          <a:lstStyle/>
          <a:p>
            <a:r>
              <a:rPr lang="en-US" dirty="0">
                <a:solidFill>
                  <a:srgbClr val="FFFFFF"/>
                </a:solidFill>
              </a:rPr>
              <a:t>Cyber Kill Chain</a:t>
            </a:r>
          </a:p>
        </p:txBody>
      </p:sp>
      <p:pic>
        <p:nvPicPr>
          <p:cNvPr id="6" name="Picture 5" descr="A diagram of a diagram of a company with Ice hockey rink in the background&#10;&#10;Description automatically generated with medium confidence">
            <a:extLst>
              <a:ext uri="{FF2B5EF4-FFF2-40B4-BE49-F238E27FC236}">
                <a16:creationId xmlns:a16="http://schemas.microsoft.com/office/drawing/2014/main" id="{2D234AAF-A553-F707-EE5D-9139CB5D7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74" y="1524359"/>
            <a:ext cx="10819047" cy="4901587"/>
          </a:xfrm>
          <a:prstGeom prst="rect">
            <a:avLst/>
          </a:prstGeom>
        </p:spPr>
      </p:pic>
    </p:spTree>
    <p:extLst>
      <p:ext uri="{BB962C8B-B14F-4D97-AF65-F5344CB8AC3E}">
        <p14:creationId xmlns:p14="http://schemas.microsoft.com/office/powerpoint/2010/main" val="3060575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4A0576E9-7165-9CC0-D5FA-4541DD39229C}"/>
              </a:ext>
            </a:extLst>
          </p:cNvPr>
          <p:cNvPicPr>
            <a:picLocks noChangeAspect="1"/>
          </p:cNvPicPr>
          <p:nvPr/>
        </p:nvPicPr>
        <p:blipFill>
          <a:blip r:embed="rId3"/>
          <a:stretch>
            <a:fillRect/>
          </a:stretch>
        </p:blipFill>
        <p:spPr>
          <a:xfrm>
            <a:off x="843548" y="3962163"/>
            <a:ext cx="4412362" cy="2004234"/>
          </a:xfrm>
          <a:prstGeom prst="rect">
            <a:avLst/>
          </a:prstGeom>
        </p:spPr>
      </p:pic>
      <p:sp>
        <p:nvSpPr>
          <p:cNvPr id="5" name="TextBox 4">
            <a:extLst>
              <a:ext uri="{FF2B5EF4-FFF2-40B4-BE49-F238E27FC236}">
                <a16:creationId xmlns:a16="http://schemas.microsoft.com/office/drawing/2014/main" id="{639AA599-ADDE-FCEB-79BE-2CABB48839E2}"/>
              </a:ext>
            </a:extLst>
          </p:cNvPr>
          <p:cNvSpPr txBox="1"/>
          <p:nvPr/>
        </p:nvSpPr>
        <p:spPr>
          <a:xfrm>
            <a:off x="4784540" y="358440"/>
            <a:ext cx="2151551" cy="707886"/>
          </a:xfrm>
          <a:prstGeom prst="rect">
            <a:avLst/>
          </a:prstGeom>
          <a:noFill/>
        </p:spPr>
        <p:txBody>
          <a:bodyPr wrap="none" rtlCol="0">
            <a:spAutoFit/>
          </a:bodyPr>
          <a:lstStyle/>
          <a:p>
            <a:r>
              <a:rPr lang="en-US" sz="4000" dirty="0"/>
              <a:t>Listeners</a:t>
            </a:r>
            <a:endParaRPr lang="en-US" dirty="0"/>
          </a:p>
        </p:txBody>
      </p:sp>
      <p:pic>
        <p:nvPicPr>
          <p:cNvPr id="7" name="Picture 6">
            <a:extLst>
              <a:ext uri="{FF2B5EF4-FFF2-40B4-BE49-F238E27FC236}">
                <a16:creationId xmlns:a16="http://schemas.microsoft.com/office/drawing/2014/main" id="{6B3E3013-9810-A705-09AF-07102DAE341A}"/>
              </a:ext>
            </a:extLst>
          </p:cNvPr>
          <p:cNvPicPr>
            <a:picLocks noChangeAspect="1"/>
          </p:cNvPicPr>
          <p:nvPr/>
        </p:nvPicPr>
        <p:blipFill>
          <a:blip r:embed="rId4"/>
          <a:stretch>
            <a:fillRect/>
          </a:stretch>
        </p:blipFill>
        <p:spPr>
          <a:xfrm>
            <a:off x="6936091" y="1159457"/>
            <a:ext cx="4014107" cy="5605413"/>
          </a:xfrm>
          <a:prstGeom prst="rect">
            <a:avLst/>
          </a:prstGeom>
        </p:spPr>
      </p:pic>
      <p:sp>
        <p:nvSpPr>
          <p:cNvPr id="8" name="TextBox 7">
            <a:extLst>
              <a:ext uri="{FF2B5EF4-FFF2-40B4-BE49-F238E27FC236}">
                <a16:creationId xmlns:a16="http://schemas.microsoft.com/office/drawing/2014/main" id="{9F5F31CE-93DC-CDD4-64C6-8814AF1B7FB8}"/>
              </a:ext>
            </a:extLst>
          </p:cNvPr>
          <p:cNvSpPr txBox="1"/>
          <p:nvPr/>
        </p:nvSpPr>
        <p:spPr>
          <a:xfrm>
            <a:off x="825133" y="1773363"/>
            <a:ext cx="5270866" cy="369332"/>
          </a:xfrm>
          <a:prstGeom prst="rect">
            <a:avLst/>
          </a:prstGeom>
          <a:noFill/>
        </p:spPr>
        <p:txBody>
          <a:bodyPr wrap="none" rtlCol="0">
            <a:spAutoFit/>
          </a:bodyPr>
          <a:lstStyle/>
          <a:p>
            <a:r>
              <a:rPr lang="en-US" dirty="0"/>
              <a:t>Please make sure your IP is pointing to your LAB IP</a:t>
            </a:r>
          </a:p>
        </p:txBody>
      </p:sp>
    </p:spTree>
    <p:extLst>
      <p:ext uri="{BB962C8B-B14F-4D97-AF65-F5344CB8AC3E}">
        <p14:creationId xmlns:p14="http://schemas.microsoft.com/office/powerpoint/2010/main" val="2918080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B28AF83F-BE7D-6199-4EAB-0778C15EAFE0}"/>
              </a:ext>
            </a:extLst>
          </p:cNvPr>
          <p:cNvSpPr txBox="1"/>
          <p:nvPr/>
        </p:nvSpPr>
        <p:spPr>
          <a:xfrm>
            <a:off x="4108967" y="368559"/>
            <a:ext cx="3974064" cy="707886"/>
          </a:xfrm>
          <a:prstGeom prst="rect">
            <a:avLst/>
          </a:prstGeom>
          <a:noFill/>
        </p:spPr>
        <p:txBody>
          <a:bodyPr wrap="square" rtlCol="0">
            <a:spAutoFit/>
          </a:bodyPr>
          <a:lstStyle/>
          <a:p>
            <a:r>
              <a:rPr lang="en-US" sz="4000" dirty="0"/>
              <a:t>Payload Building</a:t>
            </a:r>
          </a:p>
        </p:txBody>
      </p:sp>
      <p:pic>
        <p:nvPicPr>
          <p:cNvPr id="5" name="Picture 4">
            <a:extLst>
              <a:ext uri="{FF2B5EF4-FFF2-40B4-BE49-F238E27FC236}">
                <a16:creationId xmlns:a16="http://schemas.microsoft.com/office/drawing/2014/main" id="{8E8E0541-FEFF-971C-EC62-756F3CCE8E63}"/>
              </a:ext>
            </a:extLst>
          </p:cNvPr>
          <p:cNvPicPr>
            <a:picLocks noChangeAspect="1"/>
          </p:cNvPicPr>
          <p:nvPr/>
        </p:nvPicPr>
        <p:blipFill>
          <a:blip r:embed="rId3"/>
          <a:stretch>
            <a:fillRect/>
          </a:stretch>
        </p:blipFill>
        <p:spPr>
          <a:xfrm>
            <a:off x="975393" y="2087104"/>
            <a:ext cx="5658378" cy="2683792"/>
          </a:xfrm>
          <a:prstGeom prst="rect">
            <a:avLst/>
          </a:prstGeom>
        </p:spPr>
      </p:pic>
      <p:pic>
        <p:nvPicPr>
          <p:cNvPr id="9" name="Picture 8">
            <a:extLst>
              <a:ext uri="{FF2B5EF4-FFF2-40B4-BE49-F238E27FC236}">
                <a16:creationId xmlns:a16="http://schemas.microsoft.com/office/drawing/2014/main" id="{C7B68E7D-7821-127B-1600-862475927517}"/>
              </a:ext>
            </a:extLst>
          </p:cNvPr>
          <p:cNvPicPr>
            <a:picLocks noChangeAspect="1"/>
          </p:cNvPicPr>
          <p:nvPr/>
        </p:nvPicPr>
        <p:blipFill>
          <a:blip r:embed="rId4"/>
          <a:stretch>
            <a:fillRect/>
          </a:stretch>
        </p:blipFill>
        <p:spPr>
          <a:xfrm>
            <a:off x="7609165" y="1291216"/>
            <a:ext cx="4145639" cy="5022015"/>
          </a:xfrm>
          <a:prstGeom prst="rect">
            <a:avLst/>
          </a:prstGeom>
        </p:spPr>
      </p:pic>
    </p:spTree>
    <p:extLst>
      <p:ext uri="{BB962C8B-B14F-4D97-AF65-F5344CB8AC3E}">
        <p14:creationId xmlns:p14="http://schemas.microsoft.com/office/powerpoint/2010/main" val="2822033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0A8D2B18-2312-2C46-B55E-C41834716EC1}"/>
              </a:ext>
            </a:extLst>
          </p:cNvPr>
          <p:cNvPicPr>
            <a:picLocks noChangeAspect="1"/>
          </p:cNvPicPr>
          <p:nvPr/>
        </p:nvPicPr>
        <p:blipFill>
          <a:blip r:embed="rId3"/>
          <a:stretch>
            <a:fillRect/>
          </a:stretch>
        </p:blipFill>
        <p:spPr>
          <a:xfrm>
            <a:off x="303244" y="1414713"/>
            <a:ext cx="11585510" cy="5092264"/>
          </a:xfrm>
          <a:prstGeom prst="rect">
            <a:avLst/>
          </a:prstGeom>
        </p:spPr>
      </p:pic>
      <p:sp>
        <p:nvSpPr>
          <p:cNvPr id="5" name="TextBox 4">
            <a:extLst>
              <a:ext uri="{FF2B5EF4-FFF2-40B4-BE49-F238E27FC236}">
                <a16:creationId xmlns:a16="http://schemas.microsoft.com/office/drawing/2014/main" id="{59A6BFC0-BFF2-AF20-7939-0CB4D4A9D4EA}"/>
              </a:ext>
            </a:extLst>
          </p:cNvPr>
          <p:cNvSpPr txBox="1"/>
          <p:nvPr/>
        </p:nvSpPr>
        <p:spPr>
          <a:xfrm>
            <a:off x="3567101" y="351023"/>
            <a:ext cx="5057795" cy="707886"/>
          </a:xfrm>
          <a:prstGeom prst="rect">
            <a:avLst/>
          </a:prstGeom>
          <a:noFill/>
        </p:spPr>
        <p:txBody>
          <a:bodyPr wrap="none" rtlCol="0">
            <a:spAutoFit/>
          </a:bodyPr>
          <a:lstStyle/>
          <a:p>
            <a:r>
              <a:rPr lang="en-US" sz="4000" dirty="0"/>
              <a:t>GUI and First Demon</a:t>
            </a:r>
          </a:p>
        </p:txBody>
      </p:sp>
    </p:spTree>
    <p:extLst>
      <p:ext uri="{BB962C8B-B14F-4D97-AF65-F5344CB8AC3E}">
        <p14:creationId xmlns:p14="http://schemas.microsoft.com/office/powerpoint/2010/main" val="1365809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22A7637C-6FD1-6F90-32C8-84D67B2F2796}"/>
              </a:ext>
            </a:extLst>
          </p:cNvPr>
          <p:cNvPicPr>
            <a:picLocks noChangeAspect="1"/>
          </p:cNvPicPr>
          <p:nvPr/>
        </p:nvPicPr>
        <p:blipFill>
          <a:blip r:embed="rId3"/>
          <a:stretch>
            <a:fillRect/>
          </a:stretch>
        </p:blipFill>
        <p:spPr>
          <a:xfrm>
            <a:off x="975774" y="1014716"/>
            <a:ext cx="10240452" cy="4828568"/>
          </a:xfrm>
          <a:prstGeom prst="rect">
            <a:avLst/>
          </a:prstGeom>
        </p:spPr>
      </p:pic>
    </p:spTree>
    <p:extLst>
      <p:ext uri="{BB962C8B-B14F-4D97-AF65-F5344CB8AC3E}">
        <p14:creationId xmlns:p14="http://schemas.microsoft.com/office/powerpoint/2010/main" val="9118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476C5598-8193-C80E-8763-5E9135208527}"/>
              </a:ext>
            </a:extLst>
          </p:cNvPr>
          <p:cNvSpPr txBox="1"/>
          <p:nvPr/>
        </p:nvSpPr>
        <p:spPr>
          <a:xfrm>
            <a:off x="5173310" y="3075057"/>
            <a:ext cx="1845377" cy="707886"/>
          </a:xfrm>
          <a:prstGeom prst="rect">
            <a:avLst/>
          </a:prstGeom>
          <a:noFill/>
        </p:spPr>
        <p:txBody>
          <a:bodyPr wrap="none" rtlCol="0">
            <a:spAutoFit/>
          </a:bodyPr>
          <a:lstStyle/>
          <a:p>
            <a:r>
              <a:rPr lang="en-US" sz="4000" dirty="0"/>
              <a:t>DEMO</a:t>
            </a:r>
          </a:p>
        </p:txBody>
      </p:sp>
    </p:spTree>
    <p:extLst>
      <p:ext uri="{BB962C8B-B14F-4D97-AF65-F5344CB8AC3E}">
        <p14:creationId xmlns:p14="http://schemas.microsoft.com/office/powerpoint/2010/main" val="994302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9119" y="2943775"/>
            <a:ext cx="10353762" cy="970450"/>
          </a:xfrm>
        </p:spPr>
        <p:txBody>
          <a:bodyPr/>
          <a:lstStyle/>
          <a:p>
            <a:r>
              <a:rPr lang="en-US" dirty="0"/>
              <a:t>Internal Enumeration</a:t>
            </a:r>
          </a:p>
        </p:txBody>
      </p:sp>
    </p:spTree>
    <p:extLst>
      <p:ext uri="{BB962C8B-B14F-4D97-AF65-F5344CB8AC3E}">
        <p14:creationId xmlns:p14="http://schemas.microsoft.com/office/powerpoint/2010/main" val="2531252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err="1"/>
              <a:t>PowerView</a:t>
            </a:r>
            <a:endParaRPr lang="en-US" dirty="0"/>
          </a:p>
        </p:txBody>
      </p:sp>
      <p:sp>
        <p:nvSpPr>
          <p:cNvPr id="3" name="TextBox 2">
            <a:extLst>
              <a:ext uri="{FF2B5EF4-FFF2-40B4-BE49-F238E27FC236}">
                <a16:creationId xmlns:a16="http://schemas.microsoft.com/office/drawing/2014/main" id="{2673FA65-5B11-4B17-B42E-122E636D4C7F}"/>
              </a:ext>
            </a:extLst>
          </p:cNvPr>
          <p:cNvSpPr txBox="1"/>
          <p:nvPr/>
        </p:nvSpPr>
        <p:spPr>
          <a:xfrm>
            <a:off x="913795" y="2237279"/>
            <a:ext cx="10353762" cy="923330"/>
          </a:xfrm>
          <a:prstGeom prst="rect">
            <a:avLst/>
          </a:prstGeom>
          <a:noFill/>
        </p:spPr>
        <p:txBody>
          <a:bodyPr wrap="square">
            <a:spAutoFit/>
          </a:bodyPr>
          <a:lstStyle/>
          <a:p>
            <a:r>
              <a:rPr lang="en-US" dirty="0" err="1"/>
              <a:t>PowerView</a:t>
            </a:r>
            <a:r>
              <a:rPr lang="en-US" dirty="0"/>
              <a:t> is a PowerShell tool to gain network situational awareness on Windows domains. It contains a set of pure-PowerShell replacements for various windows "net *" commands, which utilize PowerShell AD hooks and underlying Win32 API functions to perform useful Windows domain functionality.</a:t>
            </a:r>
          </a:p>
        </p:txBody>
      </p:sp>
      <p:sp>
        <p:nvSpPr>
          <p:cNvPr id="7" name="TextBox 6">
            <a:extLst>
              <a:ext uri="{FF2B5EF4-FFF2-40B4-BE49-F238E27FC236}">
                <a16:creationId xmlns:a16="http://schemas.microsoft.com/office/drawing/2014/main" id="{5E05D547-F575-E1DC-1CCA-16C920B338DD}"/>
              </a:ext>
            </a:extLst>
          </p:cNvPr>
          <p:cNvSpPr txBox="1"/>
          <p:nvPr/>
        </p:nvSpPr>
        <p:spPr>
          <a:xfrm>
            <a:off x="3004576" y="3817838"/>
            <a:ext cx="6172200" cy="369332"/>
          </a:xfrm>
          <a:prstGeom prst="rect">
            <a:avLst/>
          </a:prstGeom>
          <a:noFill/>
        </p:spPr>
        <p:txBody>
          <a:bodyPr wrap="square">
            <a:spAutoFit/>
          </a:bodyPr>
          <a:lstStyle/>
          <a:p>
            <a:r>
              <a:rPr lang="en-US" dirty="0"/>
              <a:t>https://powersploit.readthedocs.io/en/latest/Recon/</a:t>
            </a:r>
          </a:p>
        </p:txBody>
      </p:sp>
    </p:spTree>
    <p:extLst>
      <p:ext uri="{BB962C8B-B14F-4D97-AF65-F5344CB8AC3E}">
        <p14:creationId xmlns:p14="http://schemas.microsoft.com/office/powerpoint/2010/main" val="1458781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2001" cy="6858001"/>
          </a:xfrm>
          <a:prstGeom prst="rect">
            <a:avLst/>
          </a:prstGeom>
        </p:spPr>
      </p:pic>
      <p:sp>
        <p:nvSpPr>
          <p:cNvPr id="6" name="TextBox 5">
            <a:extLst>
              <a:ext uri="{FF2B5EF4-FFF2-40B4-BE49-F238E27FC236}">
                <a16:creationId xmlns:a16="http://schemas.microsoft.com/office/drawing/2014/main" id="{F874678E-83D2-1BF7-05F3-DF2C9F778686}"/>
              </a:ext>
            </a:extLst>
          </p:cNvPr>
          <p:cNvSpPr txBox="1"/>
          <p:nvPr/>
        </p:nvSpPr>
        <p:spPr>
          <a:xfrm>
            <a:off x="678349" y="652645"/>
            <a:ext cx="2981325" cy="400110"/>
          </a:xfrm>
          <a:prstGeom prst="rect">
            <a:avLst/>
          </a:prstGeom>
          <a:noFill/>
        </p:spPr>
        <p:txBody>
          <a:bodyPr wrap="square" rtlCol="0">
            <a:spAutoFit/>
          </a:bodyPr>
          <a:lstStyle/>
          <a:p>
            <a:r>
              <a:rPr lang="en-US" sz="2000" dirty="0"/>
              <a:t>Domain Enumeration</a:t>
            </a:r>
          </a:p>
        </p:txBody>
      </p:sp>
      <p:pic>
        <p:nvPicPr>
          <p:cNvPr id="10" name="Picture 9">
            <a:extLst>
              <a:ext uri="{FF2B5EF4-FFF2-40B4-BE49-F238E27FC236}">
                <a16:creationId xmlns:a16="http://schemas.microsoft.com/office/drawing/2014/main" id="{651F9803-97C9-634D-4657-9F087A6B71B9}"/>
              </a:ext>
            </a:extLst>
          </p:cNvPr>
          <p:cNvPicPr>
            <a:picLocks noChangeAspect="1"/>
          </p:cNvPicPr>
          <p:nvPr/>
        </p:nvPicPr>
        <p:blipFill>
          <a:blip r:embed="rId3"/>
          <a:stretch>
            <a:fillRect/>
          </a:stretch>
        </p:blipFill>
        <p:spPr>
          <a:xfrm>
            <a:off x="377890" y="1565347"/>
            <a:ext cx="11436220" cy="4640008"/>
          </a:xfrm>
          <a:prstGeom prst="rect">
            <a:avLst/>
          </a:prstGeom>
        </p:spPr>
      </p:pic>
    </p:spTree>
    <p:extLst>
      <p:ext uri="{BB962C8B-B14F-4D97-AF65-F5344CB8AC3E}">
        <p14:creationId xmlns:p14="http://schemas.microsoft.com/office/powerpoint/2010/main" val="1318301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09A228EA-F753-621F-BAEF-15FCA6C96AC6}"/>
              </a:ext>
            </a:extLst>
          </p:cNvPr>
          <p:cNvPicPr>
            <a:picLocks noChangeAspect="1"/>
          </p:cNvPicPr>
          <p:nvPr/>
        </p:nvPicPr>
        <p:blipFill>
          <a:blip r:embed="rId3"/>
          <a:stretch>
            <a:fillRect/>
          </a:stretch>
        </p:blipFill>
        <p:spPr>
          <a:xfrm>
            <a:off x="551287" y="1012677"/>
            <a:ext cx="6822250" cy="2728900"/>
          </a:xfrm>
          <a:prstGeom prst="rect">
            <a:avLst/>
          </a:prstGeom>
        </p:spPr>
      </p:pic>
      <p:sp>
        <p:nvSpPr>
          <p:cNvPr id="5" name="TextBox 4">
            <a:extLst>
              <a:ext uri="{FF2B5EF4-FFF2-40B4-BE49-F238E27FC236}">
                <a16:creationId xmlns:a16="http://schemas.microsoft.com/office/drawing/2014/main" id="{77415A7C-8E5A-CD68-B7BE-D8F7E561B950}"/>
              </a:ext>
            </a:extLst>
          </p:cNvPr>
          <p:cNvSpPr txBox="1"/>
          <p:nvPr/>
        </p:nvSpPr>
        <p:spPr>
          <a:xfrm>
            <a:off x="551287" y="361017"/>
            <a:ext cx="1665841" cy="400110"/>
          </a:xfrm>
          <a:prstGeom prst="rect">
            <a:avLst/>
          </a:prstGeom>
          <a:noFill/>
        </p:spPr>
        <p:txBody>
          <a:bodyPr wrap="none" rtlCol="0">
            <a:spAutoFit/>
          </a:bodyPr>
          <a:lstStyle/>
          <a:p>
            <a:r>
              <a:rPr lang="en-US" sz="2000" dirty="0"/>
              <a:t>Domain User</a:t>
            </a:r>
          </a:p>
        </p:txBody>
      </p:sp>
      <p:pic>
        <p:nvPicPr>
          <p:cNvPr id="7" name="Picture 6">
            <a:extLst>
              <a:ext uri="{FF2B5EF4-FFF2-40B4-BE49-F238E27FC236}">
                <a16:creationId xmlns:a16="http://schemas.microsoft.com/office/drawing/2014/main" id="{F1E180E7-5A52-B80D-2562-F9C3C675991D}"/>
              </a:ext>
            </a:extLst>
          </p:cNvPr>
          <p:cNvPicPr>
            <a:picLocks noChangeAspect="1"/>
          </p:cNvPicPr>
          <p:nvPr/>
        </p:nvPicPr>
        <p:blipFill>
          <a:blip r:embed="rId4"/>
          <a:stretch>
            <a:fillRect/>
          </a:stretch>
        </p:blipFill>
        <p:spPr>
          <a:xfrm>
            <a:off x="2892020" y="3995808"/>
            <a:ext cx="8963034" cy="1849515"/>
          </a:xfrm>
          <a:prstGeom prst="rect">
            <a:avLst/>
          </a:prstGeom>
        </p:spPr>
      </p:pic>
    </p:spTree>
    <p:extLst>
      <p:ext uri="{BB962C8B-B14F-4D97-AF65-F5344CB8AC3E}">
        <p14:creationId xmlns:p14="http://schemas.microsoft.com/office/powerpoint/2010/main" val="3613280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A03775C7-FA4D-125E-F140-6F4A433906E1}"/>
              </a:ext>
            </a:extLst>
          </p:cNvPr>
          <p:cNvPicPr>
            <a:picLocks noChangeAspect="1"/>
          </p:cNvPicPr>
          <p:nvPr/>
        </p:nvPicPr>
        <p:blipFill>
          <a:blip r:embed="rId3"/>
          <a:stretch>
            <a:fillRect/>
          </a:stretch>
        </p:blipFill>
        <p:spPr>
          <a:xfrm>
            <a:off x="372963" y="510634"/>
            <a:ext cx="9617273" cy="1432684"/>
          </a:xfrm>
          <a:prstGeom prst="rect">
            <a:avLst/>
          </a:prstGeom>
        </p:spPr>
      </p:pic>
      <p:pic>
        <p:nvPicPr>
          <p:cNvPr id="6" name="Picture 5">
            <a:extLst>
              <a:ext uri="{FF2B5EF4-FFF2-40B4-BE49-F238E27FC236}">
                <a16:creationId xmlns:a16="http://schemas.microsoft.com/office/drawing/2014/main" id="{B33CEB55-2FF8-5893-C3AE-8EC1BAB45200}"/>
              </a:ext>
            </a:extLst>
          </p:cNvPr>
          <p:cNvPicPr>
            <a:picLocks noChangeAspect="1"/>
          </p:cNvPicPr>
          <p:nvPr/>
        </p:nvPicPr>
        <p:blipFill>
          <a:blip r:embed="rId4"/>
          <a:stretch>
            <a:fillRect/>
          </a:stretch>
        </p:blipFill>
        <p:spPr>
          <a:xfrm>
            <a:off x="2594525" y="2998458"/>
            <a:ext cx="9167654" cy="2804403"/>
          </a:xfrm>
          <a:prstGeom prst="rect">
            <a:avLst/>
          </a:prstGeom>
        </p:spPr>
      </p:pic>
    </p:spTree>
    <p:extLst>
      <p:ext uri="{BB962C8B-B14F-4D97-AF65-F5344CB8AC3E}">
        <p14:creationId xmlns:p14="http://schemas.microsoft.com/office/powerpoint/2010/main" val="62442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MITRE ATT&amp;CK</a:t>
            </a:r>
          </a:p>
        </p:txBody>
      </p:sp>
      <p:pic>
        <p:nvPicPr>
          <p:cNvPr id="3" name="Picture 2">
            <a:extLst>
              <a:ext uri="{FF2B5EF4-FFF2-40B4-BE49-F238E27FC236}">
                <a16:creationId xmlns:a16="http://schemas.microsoft.com/office/drawing/2014/main" id="{F0F4551F-D421-D98E-0538-0CBF6BB9D60A}"/>
              </a:ext>
            </a:extLst>
          </p:cNvPr>
          <p:cNvPicPr>
            <a:picLocks noChangeAspect="1"/>
          </p:cNvPicPr>
          <p:nvPr/>
        </p:nvPicPr>
        <p:blipFill>
          <a:blip r:embed="rId3"/>
          <a:stretch>
            <a:fillRect/>
          </a:stretch>
        </p:blipFill>
        <p:spPr>
          <a:xfrm>
            <a:off x="208988" y="1715699"/>
            <a:ext cx="11763375" cy="4821483"/>
          </a:xfrm>
          <a:prstGeom prst="rect">
            <a:avLst/>
          </a:prstGeom>
        </p:spPr>
      </p:pic>
    </p:spTree>
    <p:extLst>
      <p:ext uri="{BB962C8B-B14F-4D97-AF65-F5344CB8AC3E}">
        <p14:creationId xmlns:p14="http://schemas.microsoft.com/office/powerpoint/2010/main" val="13746118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3CBDADB8-8304-CF1E-4D50-7F36C1033E07}"/>
              </a:ext>
            </a:extLst>
          </p:cNvPr>
          <p:cNvPicPr>
            <a:picLocks noChangeAspect="1"/>
          </p:cNvPicPr>
          <p:nvPr/>
        </p:nvPicPr>
        <p:blipFill>
          <a:blip r:embed="rId3"/>
          <a:stretch>
            <a:fillRect/>
          </a:stretch>
        </p:blipFill>
        <p:spPr>
          <a:xfrm>
            <a:off x="391884" y="998366"/>
            <a:ext cx="11408229" cy="4861268"/>
          </a:xfrm>
          <a:prstGeom prst="rect">
            <a:avLst/>
          </a:prstGeom>
        </p:spPr>
      </p:pic>
    </p:spTree>
    <p:extLst>
      <p:ext uri="{BB962C8B-B14F-4D97-AF65-F5344CB8AC3E}">
        <p14:creationId xmlns:p14="http://schemas.microsoft.com/office/powerpoint/2010/main" val="605868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5325"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err="1"/>
              <a:t>SharpView</a:t>
            </a:r>
            <a:endParaRPr lang="en-US" dirty="0"/>
          </a:p>
        </p:txBody>
      </p:sp>
      <p:sp>
        <p:nvSpPr>
          <p:cNvPr id="2" name="TextBox 1">
            <a:extLst>
              <a:ext uri="{FF2B5EF4-FFF2-40B4-BE49-F238E27FC236}">
                <a16:creationId xmlns:a16="http://schemas.microsoft.com/office/drawing/2014/main" id="{F119AF44-ADE2-C755-1B36-2F1EA654D609}"/>
              </a:ext>
            </a:extLst>
          </p:cNvPr>
          <p:cNvSpPr txBox="1"/>
          <p:nvPr/>
        </p:nvSpPr>
        <p:spPr>
          <a:xfrm>
            <a:off x="809625" y="1857375"/>
            <a:ext cx="9963150" cy="923330"/>
          </a:xfrm>
          <a:prstGeom prst="rect">
            <a:avLst/>
          </a:prstGeom>
          <a:noFill/>
        </p:spPr>
        <p:txBody>
          <a:bodyPr wrap="square" rtlCol="0">
            <a:spAutoFit/>
          </a:bodyPr>
          <a:lstStyle/>
          <a:p>
            <a:r>
              <a:rPr lang="en-US" dirty="0" err="1"/>
              <a:t>SharpView</a:t>
            </a:r>
            <a:r>
              <a:rPr lang="en-US" dirty="0"/>
              <a:t> is a .NET Port of </a:t>
            </a:r>
            <a:r>
              <a:rPr lang="en-US" dirty="0" err="1"/>
              <a:t>PowerView</a:t>
            </a:r>
            <a:r>
              <a:rPr lang="en-US" dirty="0"/>
              <a:t>, its functionality is the same but with .NET we have the capability of loading binaries in memory used by C2s, Example: Execute-Assembly, dotnet inline-execution, etc.</a:t>
            </a:r>
          </a:p>
        </p:txBody>
      </p:sp>
      <p:sp>
        <p:nvSpPr>
          <p:cNvPr id="3" name="TextBox 2">
            <a:extLst>
              <a:ext uri="{FF2B5EF4-FFF2-40B4-BE49-F238E27FC236}">
                <a16:creationId xmlns:a16="http://schemas.microsoft.com/office/drawing/2014/main" id="{30F5A240-35DE-5E49-6D9F-824449A53B3F}"/>
              </a:ext>
            </a:extLst>
          </p:cNvPr>
          <p:cNvSpPr txBox="1"/>
          <p:nvPr/>
        </p:nvSpPr>
        <p:spPr>
          <a:xfrm>
            <a:off x="809625" y="3139970"/>
            <a:ext cx="9648825" cy="923330"/>
          </a:xfrm>
          <a:prstGeom prst="rect">
            <a:avLst/>
          </a:prstGeom>
          <a:noFill/>
        </p:spPr>
        <p:txBody>
          <a:bodyPr wrap="square" rtlCol="0">
            <a:spAutoFit/>
          </a:bodyPr>
          <a:lstStyle/>
          <a:p>
            <a:r>
              <a:rPr lang="en-US" dirty="0"/>
              <a:t>As in memory techniques got quite popular and PowerShell started becoming better at Detections and Logging, operators had to move to a different method for executing their PowerShell enumeration tools, you might find a ton of PowerShell tools ported to C# because of this.</a:t>
            </a:r>
          </a:p>
        </p:txBody>
      </p:sp>
    </p:spTree>
    <p:extLst>
      <p:ext uri="{BB962C8B-B14F-4D97-AF65-F5344CB8AC3E}">
        <p14:creationId xmlns:p14="http://schemas.microsoft.com/office/powerpoint/2010/main" val="490668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2D404BFC-AA00-6C25-CBC0-6A5A80D40307}"/>
              </a:ext>
            </a:extLst>
          </p:cNvPr>
          <p:cNvPicPr>
            <a:picLocks noChangeAspect="1"/>
          </p:cNvPicPr>
          <p:nvPr/>
        </p:nvPicPr>
        <p:blipFill>
          <a:blip r:embed="rId3"/>
          <a:stretch>
            <a:fillRect/>
          </a:stretch>
        </p:blipFill>
        <p:spPr>
          <a:xfrm>
            <a:off x="388690" y="576523"/>
            <a:ext cx="8680666" cy="2494610"/>
          </a:xfrm>
          <a:prstGeom prst="rect">
            <a:avLst/>
          </a:prstGeom>
        </p:spPr>
      </p:pic>
      <p:pic>
        <p:nvPicPr>
          <p:cNvPr id="6" name="Picture 5">
            <a:extLst>
              <a:ext uri="{FF2B5EF4-FFF2-40B4-BE49-F238E27FC236}">
                <a16:creationId xmlns:a16="http://schemas.microsoft.com/office/drawing/2014/main" id="{D2E13EAA-D0E5-AE46-5D61-34750CD2146B}"/>
              </a:ext>
            </a:extLst>
          </p:cNvPr>
          <p:cNvPicPr>
            <a:picLocks noChangeAspect="1"/>
          </p:cNvPicPr>
          <p:nvPr/>
        </p:nvPicPr>
        <p:blipFill>
          <a:blip r:embed="rId4"/>
          <a:stretch>
            <a:fillRect/>
          </a:stretch>
        </p:blipFill>
        <p:spPr>
          <a:xfrm>
            <a:off x="2734724" y="3786867"/>
            <a:ext cx="8961897" cy="2209992"/>
          </a:xfrm>
          <a:prstGeom prst="rect">
            <a:avLst/>
          </a:prstGeom>
        </p:spPr>
      </p:pic>
    </p:spTree>
    <p:extLst>
      <p:ext uri="{BB962C8B-B14F-4D97-AF65-F5344CB8AC3E}">
        <p14:creationId xmlns:p14="http://schemas.microsoft.com/office/powerpoint/2010/main" val="2176714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39E04C3D-5EEC-E40D-E84F-DD7E94E4A35E}"/>
              </a:ext>
            </a:extLst>
          </p:cNvPr>
          <p:cNvPicPr>
            <a:picLocks noChangeAspect="1"/>
          </p:cNvPicPr>
          <p:nvPr/>
        </p:nvPicPr>
        <p:blipFill>
          <a:blip r:embed="rId3"/>
          <a:stretch>
            <a:fillRect/>
          </a:stretch>
        </p:blipFill>
        <p:spPr>
          <a:xfrm>
            <a:off x="4626704" y="309380"/>
            <a:ext cx="7293045" cy="2880446"/>
          </a:xfrm>
          <a:prstGeom prst="rect">
            <a:avLst/>
          </a:prstGeom>
        </p:spPr>
      </p:pic>
      <p:pic>
        <p:nvPicPr>
          <p:cNvPr id="6" name="Picture 5">
            <a:extLst>
              <a:ext uri="{FF2B5EF4-FFF2-40B4-BE49-F238E27FC236}">
                <a16:creationId xmlns:a16="http://schemas.microsoft.com/office/drawing/2014/main" id="{05CF862C-789F-3AB6-F187-B89A2EA9915A}"/>
              </a:ext>
            </a:extLst>
          </p:cNvPr>
          <p:cNvPicPr>
            <a:picLocks noChangeAspect="1"/>
          </p:cNvPicPr>
          <p:nvPr/>
        </p:nvPicPr>
        <p:blipFill>
          <a:blip r:embed="rId4"/>
          <a:stretch>
            <a:fillRect/>
          </a:stretch>
        </p:blipFill>
        <p:spPr>
          <a:xfrm>
            <a:off x="488686" y="3668174"/>
            <a:ext cx="8276037" cy="2827265"/>
          </a:xfrm>
          <a:prstGeom prst="rect">
            <a:avLst/>
          </a:prstGeom>
        </p:spPr>
      </p:pic>
    </p:spTree>
    <p:extLst>
      <p:ext uri="{BB962C8B-B14F-4D97-AF65-F5344CB8AC3E}">
        <p14:creationId xmlns:p14="http://schemas.microsoft.com/office/powerpoint/2010/main" val="56948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7A7C9423-BC6F-618A-C43A-68FDBFEC733D}"/>
              </a:ext>
            </a:extLst>
          </p:cNvPr>
          <p:cNvPicPr>
            <a:picLocks noChangeAspect="1"/>
          </p:cNvPicPr>
          <p:nvPr/>
        </p:nvPicPr>
        <p:blipFill>
          <a:blip r:embed="rId3"/>
          <a:stretch>
            <a:fillRect/>
          </a:stretch>
        </p:blipFill>
        <p:spPr>
          <a:xfrm>
            <a:off x="1278377" y="308203"/>
            <a:ext cx="9635246" cy="6241593"/>
          </a:xfrm>
          <a:prstGeom prst="rect">
            <a:avLst/>
          </a:prstGeom>
        </p:spPr>
      </p:pic>
    </p:spTree>
    <p:extLst>
      <p:ext uri="{BB962C8B-B14F-4D97-AF65-F5344CB8AC3E}">
        <p14:creationId xmlns:p14="http://schemas.microsoft.com/office/powerpoint/2010/main" val="2384388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5325"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err="1"/>
              <a:t>BloodHound</a:t>
            </a:r>
            <a:endParaRPr lang="en-US" dirty="0"/>
          </a:p>
        </p:txBody>
      </p:sp>
      <p:sp>
        <p:nvSpPr>
          <p:cNvPr id="3" name="TextBox 2">
            <a:extLst>
              <a:ext uri="{FF2B5EF4-FFF2-40B4-BE49-F238E27FC236}">
                <a16:creationId xmlns:a16="http://schemas.microsoft.com/office/drawing/2014/main" id="{25D6A978-DD37-BD01-0A0E-85CDA034EF3B}"/>
              </a:ext>
            </a:extLst>
          </p:cNvPr>
          <p:cNvSpPr txBox="1"/>
          <p:nvPr/>
        </p:nvSpPr>
        <p:spPr>
          <a:xfrm>
            <a:off x="1830084" y="1816426"/>
            <a:ext cx="8521181" cy="1200329"/>
          </a:xfrm>
          <a:prstGeom prst="rect">
            <a:avLst/>
          </a:prstGeom>
          <a:noFill/>
        </p:spPr>
        <p:txBody>
          <a:bodyPr wrap="square">
            <a:spAutoFit/>
          </a:bodyPr>
          <a:lstStyle/>
          <a:p>
            <a:r>
              <a:rPr lang="en-US" dirty="0" err="1"/>
              <a:t>BloodHound</a:t>
            </a:r>
            <a:r>
              <a:rPr lang="en-US" dirty="0"/>
              <a:t> uses graph theory to reveal the hidden and often unintended relationships within an Active Directory or Azure environment. Attackers can use </a:t>
            </a:r>
            <a:r>
              <a:rPr lang="en-US" dirty="0" err="1"/>
              <a:t>BloodHound</a:t>
            </a:r>
            <a:r>
              <a:rPr lang="en-US" dirty="0"/>
              <a:t> to easily identify highly complex attack paths that would otherwise be impossible to quickly identify</a:t>
            </a:r>
          </a:p>
        </p:txBody>
      </p:sp>
      <p:sp>
        <p:nvSpPr>
          <p:cNvPr id="7" name="TextBox 6">
            <a:extLst>
              <a:ext uri="{FF2B5EF4-FFF2-40B4-BE49-F238E27FC236}">
                <a16:creationId xmlns:a16="http://schemas.microsoft.com/office/drawing/2014/main" id="{46FC3A39-9518-0F05-F8D9-D4EAA694E1AA}"/>
              </a:ext>
            </a:extLst>
          </p:cNvPr>
          <p:cNvSpPr txBox="1"/>
          <p:nvPr/>
        </p:nvSpPr>
        <p:spPr>
          <a:xfrm>
            <a:off x="3004574" y="3435364"/>
            <a:ext cx="6172200" cy="646331"/>
          </a:xfrm>
          <a:prstGeom prst="rect">
            <a:avLst/>
          </a:prstGeom>
          <a:noFill/>
        </p:spPr>
        <p:txBody>
          <a:bodyPr wrap="square">
            <a:spAutoFit/>
          </a:bodyPr>
          <a:lstStyle/>
          <a:p>
            <a:r>
              <a:rPr lang="en-US" dirty="0">
                <a:hlinkClick r:id="rId3"/>
              </a:rPr>
              <a:t>https://github.com/BloodHoundAD/BloodHound</a:t>
            </a:r>
            <a:endParaRPr lang="en-US" dirty="0"/>
          </a:p>
          <a:p>
            <a:endParaRPr lang="en-US" dirty="0"/>
          </a:p>
        </p:txBody>
      </p:sp>
    </p:spTree>
    <p:extLst>
      <p:ext uri="{BB962C8B-B14F-4D97-AF65-F5344CB8AC3E}">
        <p14:creationId xmlns:p14="http://schemas.microsoft.com/office/powerpoint/2010/main" val="3400433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38100"/>
            <a:ext cx="12192001" cy="6858001"/>
          </a:xfrm>
          <a:prstGeom prst="rect">
            <a:avLst/>
          </a:prstGeom>
        </p:spPr>
      </p:pic>
      <p:pic>
        <p:nvPicPr>
          <p:cNvPr id="7" name="Picture 6">
            <a:extLst>
              <a:ext uri="{FF2B5EF4-FFF2-40B4-BE49-F238E27FC236}">
                <a16:creationId xmlns:a16="http://schemas.microsoft.com/office/drawing/2014/main" id="{41D160B5-FCD5-1520-6AED-8ED5D8E6DEB5}"/>
              </a:ext>
            </a:extLst>
          </p:cNvPr>
          <p:cNvPicPr>
            <a:picLocks noChangeAspect="1"/>
          </p:cNvPicPr>
          <p:nvPr/>
        </p:nvPicPr>
        <p:blipFill>
          <a:blip r:embed="rId3"/>
          <a:stretch>
            <a:fillRect/>
          </a:stretch>
        </p:blipFill>
        <p:spPr>
          <a:xfrm>
            <a:off x="937436" y="1002357"/>
            <a:ext cx="10317128" cy="4853286"/>
          </a:xfrm>
          <a:prstGeom prst="rect">
            <a:avLst/>
          </a:prstGeom>
        </p:spPr>
      </p:pic>
    </p:spTree>
    <p:extLst>
      <p:ext uri="{BB962C8B-B14F-4D97-AF65-F5344CB8AC3E}">
        <p14:creationId xmlns:p14="http://schemas.microsoft.com/office/powerpoint/2010/main" val="350235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38100"/>
            <a:ext cx="12192001" cy="6858001"/>
          </a:xfrm>
          <a:prstGeom prst="rect">
            <a:avLst/>
          </a:prstGeom>
        </p:spPr>
      </p:pic>
      <p:pic>
        <p:nvPicPr>
          <p:cNvPr id="3" name="Picture 2">
            <a:extLst>
              <a:ext uri="{FF2B5EF4-FFF2-40B4-BE49-F238E27FC236}">
                <a16:creationId xmlns:a16="http://schemas.microsoft.com/office/drawing/2014/main" id="{3B2F0522-A81D-C96A-BD52-61CB25C38DBA}"/>
              </a:ext>
            </a:extLst>
          </p:cNvPr>
          <p:cNvPicPr>
            <a:picLocks noChangeAspect="1"/>
          </p:cNvPicPr>
          <p:nvPr/>
        </p:nvPicPr>
        <p:blipFill>
          <a:blip r:embed="rId3"/>
          <a:stretch>
            <a:fillRect/>
          </a:stretch>
        </p:blipFill>
        <p:spPr>
          <a:xfrm>
            <a:off x="695024" y="769947"/>
            <a:ext cx="10801952" cy="5280006"/>
          </a:xfrm>
          <a:prstGeom prst="rect">
            <a:avLst/>
          </a:prstGeom>
        </p:spPr>
      </p:pic>
    </p:spTree>
    <p:extLst>
      <p:ext uri="{BB962C8B-B14F-4D97-AF65-F5344CB8AC3E}">
        <p14:creationId xmlns:p14="http://schemas.microsoft.com/office/powerpoint/2010/main" val="1861665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38100"/>
            <a:ext cx="12192001" cy="6858001"/>
          </a:xfrm>
          <a:prstGeom prst="rect">
            <a:avLst/>
          </a:prstGeom>
        </p:spPr>
      </p:pic>
      <p:pic>
        <p:nvPicPr>
          <p:cNvPr id="7" name="Picture 6">
            <a:extLst>
              <a:ext uri="{FF2B5EF4-FFF2-40B4-BE49-F238E27FC236}">
                <a16:creationId xmlns:a16="http://schemas.microsoft.com/office/drawing/2014/main" id="{0B5748AE-810C-6018-1BD8-0F5DA6A2E6A9}"/>
              </a:ext>
            </a:extLst>
          </p:cNvPr>
          <p:cNvPicPr>
            <a:picLocks noChangeAspect="1"/>
          </p:cNvPicPr>
          <p:nvPr/>
        </p:nvPicPr>
        <p:blipFill>
          <a:blip r:embed="rId3"/>
          <a:stretch>
            <a:fillRect/>
          </a:stretch>
        </p:blipFill>
        <p:spPr>
          <a:xfrm>
            <a:off x="144623" y="273531"/>
            <a:ext cx="11902751" cy="6310938"/>
          </a:xfrm>
          <a:prstGeom prst="rect">
            <a:avLst/>
          </a:prstGeom>
        </p:spPr>
      </p:pic>
    </p:spTree>
    <p:extLst>
      <p:ext uri="{BB962C8B-B14F-4D97-AF65-F5344CB8AC3E}">
        <p14:creationId xmlns:p14="http://schemas.microsoft.com/office/powerpoint/2010/main" val="2419722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38100"/>
            <a:ext cx="12192001" cy="6858001"/>
          </a:xfrm>
          <a:prstGeom prst="rect">
            <a:avLst/>
          </a:prstGeom>
        </p:spPr>
      </p:pic>
      <p:sp>
        <p:nvSpPr>
          <p:cNvPr id="2" name="TextBox 1">
            <a:extLst>
              <a:ext uri="{FF2B5EF4-FFF2-40B4-BE49-F238E27FC236}">
                <a16:creationId xmlns:a16="http://schemas.microsoft.com/office/drawing/2014/main" id="{25B46F57-34C2-6E68-20BA-CAD3A7C57048}"/>
              </a:ext>
            </a:extLst>
          </p:cNvPr>
          <p:cNvSpPr txBox="1"/>
          <p:nvPr/>
        </p:nvSpPr>
        <p:spPr>
          <a:xfrm>
            <a:off x="5091429" y="3036957"/>
            <a:ext cx="2009140" cy="707886"/>
          </a:xfrm>
          <a:prstGeom prst="rect">
            <a:avLst/>
          </a:prstGeom>
          <a:noFill/>
        </p:spPr>
        <p:txBody>
          <a:bodyPr wrap="none" rtlCol="0">
            <a:spAutoFit/>
          </a:bodyPr>
          <a:lstStyle/>
          <a:p>
            <a:r>
              <a:rPr lang="en-US" sz="4000" dirty="0"/>
              <a:t>Exercise</a:t>
            </a:r>
          </a:p>
        </p:txBody>
      </p:sp>
    </p:spTree>
    <p:extLst>
      <p:ext uri="{BB962C8B-B14F-4D97-AF65-F5344CB8AC3E}">
        <p14:creationId xmlns:p14="http://schemas.microsoft.com/office/powerpoint/2010/main" val="501173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9117" y="702906"/>
            <a:ext cx="10353762" cy="970450"/>
          </a:xfrm>
        </p:spPr>
        <p:txBody>
          <a:bodyPr/>
          <a:lstStyle/>
          <a:p>
            <a:r>
              <a:rPr lang="en-US" dirty="0"/>
              <a:t>Reconnaissance</a:t>
            </a:r>
          </a:p>
        </p:txBody>
      </p:sp>
      <p:sp>
        <p:nvSpPr>
          <p:cNvPr id="7" name="TextBox 6">
            <a:extLst>
              <a:ext uri="{FF2B5EF4-FFF2-40B4-BE49-F238E27FC236}">
                <a16:creationId xmlns:a16="http://schemas.microsoft.com/office/drawing/2014/main" id="{7CE060DD-82C3-B572-5AAE-86EBA11F712B}"/>
              </a:ext>
            </a:extLst>
          </p:cNvPr>
          <p:cNvSpPr txBox="1"/>
          <p:nvPr/>
        </p:nvSpPr>
        <p:spPr>
          <a:xfrm>
            <a:off x="619759" y="1673356"/>
            <a:ext cx="10653119" cy="3693319"/>
          </a:xfrm>
          <a:prstGeom prst="rect">
            <a:avLst/>
          </a:prstGeom>
          <a:noFill/>
        </p:spPr>
        <p:txBody>
          <a:bodyPr wrap="square" rtlCol="0">
            <a:spAutoFit/>
          </a:bodyPr>
          <a:lstStyle/>
          <a:p>
            <a:pPr marL="285750" indent="-285750">
              <a:buFont typeface="Wingdings" panose="05000000000000000000" pitchFamily="2" charset="2"/>
              <a:buChar char="Ø"/>
            </a:pPr>
            <a:r>
              <a:rPr lang="en-US" b="1" dirty="0"/>
              <a:t>Passive Reconnaissance</a:t>
            </a:r>
          </a:p>
          <a:p>
            <a:pPr marL="742950" lvl="1" indent="-285750">
              <a:buFont typeface="Wingdings" panose="05000000000000000000" pitchFamily="2" charset="2"/>
              <a:buChar char="Ø"/>
            </a:pPr>
            <a:r>
              <a:rPr lang="en-US" dirty="0"/>
              <a:t>This type of reconnaissance is known as Open-Source Intelligence (OSINT).</a:t>
            </a:r>
            <a:endParaRPr lang="en-US" b="1"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Active Reconnaissance</a:t>
            </a:r>
          </a:p>
          <a:p>
            <a:pPr marL="742950" lvl="1" indent="-285750">
              <a:buFont typeface="Wingdings" panose="05000000000000000000" pitchFamily="2" charset="2"/>
              <a:buChar char="Ø"/>
            </a:pPr>
            <a:r>
              <a:rPr lang="en-US" dirty="0"/>
              <a:t>Active reconnaissance is the opposite of passive reconnaissance and the process of gathering information by interacting with the target.</a:t>
            </a:r>
            <a:endParaRPr lang="en-US" b="1"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External Reconnaissance</a:t>
            </a:r>
          </a:p>
          <a:p>
            <a:pPr marL="742950" lvl="1" indent="-285750">
              <a:buFont typeface="Wingdings" panose="05000000000000000000" pitchFamily="2" charset="2"/>
              <a:buChar char="Ø"/>
            </a:pPr>
            <a:r>
              <a:rPr lang="en-US" dirty="0"/>
              <a:t>External recon is anything that takes place outside the target’s network.</a:t>
            </a:r>
            <a:endParaRPr lang="en-US" b="1"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Internal Reconnaissance</a:t>
            </a:r>
          </a:p>
          <a:p>
            <a:pPr marL="742950" lvl="1" indent="-285750">
              <a:buFont typeface="Wingdings" panose="05000000000000000000" pitchFamily="2" charset="2"/>
              <a:buChar char="Ø"/>
            </a:pPr>
            <a:r>
              <a:rPr lang="en-US" dirty="0"/>
              <a:t>Internal reconnaissance takes place within the target network.</a:t>
            </a:r>
            <a:endParaRPr lang="en-US" b="1"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2045091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 Persistence (User Level)</a:t>
            </a:r>
          </a:p>
        </p:txBody>
      </p:sp>
      <p:sp>
        <p:nvSpPr>
          <p:cNvPr id="3" name="TextBox 2">
            <a:extLst>
              <a:ext uri="{FF2B5EF4-FFF2-40B4-BE49-F238E27FC236}">
                <a16:creationId xmlns:a16="http://schemas.microsoft.com/office/drawing/2014/main" id="{A6CB3DDE-DFC0-41E5-7D81-02927FCBE394}"/>
              </a:ext>
            </a:extLst>
          </p:cNvPr>
          <p:cNvSpPr txBox="1"/>
          <p:nvPr/>
        </p:nvSpPr>
        <p:spPr>
          <a:xfrm>
            <a:off x="913795" y="2034073"/>
            <a:ext cx="10353762" cy="646331"/>
          </a:xfrm>
          <a:prstGeom prst="rect">
            <a:avLst/>
          </a:prstGeom>
          <a:noFill/>
        </p:spPr>
        <p:txBody>
          <a:bodyPr wrap="square">
            <a:spAutoFit/>
          </a:bodyPr>
          <a:lstStyle/>
          <a:p>
            <a:r>
              <a:rPr lang="en-US" dirty="0">
                <a:effectLst/>
              </a:rPr>
              <a:t>Persistence consists of techniques that adversaries use to keep access to systems across restarts, changed credentials, and other interruptions that could cut off their access.</a:t>
            </a:r>
            <a:endParaRPr lang="en-US" dirty="0"/>
          </a:p>
        </p:txBody>
      </p:sp>
      <p:sp>
        <p:nvSpPr>
          <p:cNvPr id="7" name="TextBox 6">
            <a:extLst>
              <a:ext uri="{FF2B5EF4-FFF2-40B4-BE49-F238E27FC236}">
                <a16:creationId xmlns:a16="http://schemas.microsoft.com/office/drawing/2014/main" id="{6042467F-A684-6975-B162-34D4A61BAE32}"/>
              </a:ext>
            </a:extLst>
          </p:cNvPr>
          <p:cNvSpPr txBox="1"/>
          <p:nvPr/>
        </p:nvSpPr>
        <p:spPr>
          <a:xfrm>
            <a:off x="924443" y="2811261"/>
            <a:ext cx="10343114" cy="646331"/>
          </a:xfrm>
          <a:prstGeom prst="rect">
            <a:avLst/>
          </a:prstGeom>
          <a:noFill/>
        </p:spPr>
        <p:txBody>
          <a:bodyPr wrap="square">
            <a:spAutoFit/>
          </a:bodyPr>
          <a:lstStyle/>
          <a:p>
            <a:r>
              <a:rPr lang="en-US" sz="1800" dirty="0">
                <a:effectLst/>
                <a:latin typeface="Calibri" panose="020F0502020204030204" pitchFamily="34" charset="0"/>
              </a:rPr>
              <a:t>These methods are only achievable by user level permissions the operator wouldn't have access to anything that requires administrator privilege.</a:t>
            </a:r>
            <a:endParaRPr lang="en-US" dirty="0"/>
          </a:p>
        </p:txBody>
      </p:sp>
    </p:spTree>
    <p:extLst>
      <p:ext uri="{BB962C8B-B14F-4D97-AF65-F5344CB8AC3E}">
        <p14:creationId xmlns:p14="http://schemas.microsoft.com/office/powerpoint/2010/main" val="784241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Registry Keys</a:t>
            </a:r>
          </a:p>
        </p:txBody>
      </p:sp>
      <p:sp>
        <p:nvSpPr>
          <p:cNvPr id="3" name="TextBox 2">
            <a:extLst>
              <a:ext uri="{FF2B5EF4-FFF2-40B4-BE49-F238E27FC236}">
                <a16:creationId xmlns:a16="http://schemas.microsoft.com/office/drawing/2014/main" id="{F8CD4179-0643-25EF-26D9-F4D291D4B42D}"/>
              </a:ext>
            </a:extLst>
          </p:cNvPr>
          <p:cNvSpPr txBox="1"/>
          <p:nvPr/>
        </p:nvSpPr>
        <p:spPr>
          <a:xfrm>
            <a:off x="913795" y="2143236"/>
            <a:ext cx="10353762" cy="923330"/>
          </a:xfrm>
          <a:prstGeom prst="rect">
            <a:avLst/>
          </a:prstGeom>
          <a:noFill/>
        </p:spPr>
        <p:txBody>
          <a:bodyPr wrap="square">
            <a:spAutoFit/>
          </a:bodyPr>
          <a:lstStyle/>
          <a:p>
            <a:pPr marL="0" marR="0">
              <a:spcBef>
                <a:spcPts val="0"/>
              </a:spcBef>
              <a:spcAft>
                <a:spcPts val="0"/>
              </a:spcAft>
            </a:pPr>
            <a:r>
              <a:rPr lang="en-US" sz="1800" dirty="0">
                <a:effectLst/>
                <a:latin typeface="Calibri" panose="020F0502020204030204" pitchFamily="34" charset="0"/>
              </a:rPr>
              <a:t>There are 2 categories of registry key the SYSTEM and USER keys the user has access to edit the user keys and modify as they user would like to but some that are to be mentioned are the Run and </a:t>
            </a:r>
            <a:r>
              <a:rPr lang="en-US" sz="1800" dirty="0" err="1">
                <a:effectLst/>
                <a:latin typeface="Calibri" panose="020F0502020204030204" pitchFamily="34" charset="0"/>
              </a:rPr>
              <a:t>RunOnce</a:t>
            </a:r>
            <a:r>
              <a:rPr lang="en-US" sz="1800" dirty="0">
                <a:effectLst/>
                <a:latin typeface="Calibri" panose="020F0502020204030204" pitchFamily="34" charset="0"/>
              </a:rPr>
              <a:t> keys, they are helpful since they would run when a user logs out or restarts the machine.</a:t>
            </a:r>
          </a:p>
        </p:txBody>
      </p:sp>
      <p:pic>
        <p:nvPicPr>
          <p:cNvPr id="7" name="Picture 6">
            <a:extLst>
              <a:ext uri="{FF2B5EF4-FFF2-40B4-BE49-F238E27FC236}">
                <a16:creationId xmlns:a16="http://schemas.microsoft.com/office/drawing/2014/main" id="{BBEC35FE-138A-CDB0-1220-009B86F4818A}"/>
              </a:ext>
            </a:extLst>
          </p:cNvPr>
          <p:cNvPicPr>
            <a:picLocks noChangeAspect="1"/>
          </p:cNvPicPr>
          <p:nvPr/>
        </p:nvPicPr>
        <p:blipFill>
          <a:blip r:embed="rId3"/>
          <a:stretch>
            <a:fillRect/>
          </a:stretch>
        </p:blipFill>
        <p:spPr>
          <a:xfrm>
            <a:off x="3761554" y="3429000"/>
            <a:ext cx="4658244" cy="2538683"/>
          </a:xfrm>
          <a:prstGeom prst="rect">
            <a:avLst/>
          </a:prstGeom>
        </p:spPr>
      </p:pic>
    </p:spTree>
    <p:extLst>
      <p:ext uri="{BB962C8B-B14F-4D97-AF65-F5344CB8AC3E}">
        <p14:creationId xmlns:p14="http://schemas.microsoft.com/office/powerpoint/2010/main" val="608831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2001" cy="6858001"/>
          </a:xfrm>
          <a:prstGeom prst="rect">
            <a:avLst/>
          </a:prstGeom>
        </p:spPr>
      </p:pic>
      <p:pic>
        <p:nvPicPr>
          <p:cNvPr id="1026" name="Picture 2" descr=": \Users\He1pDesk&gt;reg add HKEY CURRENT USER\Software\microsoft\Windows\CurrentVersion\Run 'v 1 'd &#10;&quot;C: . exe&quot; &#10;The operation completed successfully . &#10;: \Users\He1pDesk&gt; ">
            <a:extLst>
              <a:ext uri="{FF2B5EF4-FFF2-40B4-BE49-F238E27FC236}">
                <a16:creationId xmlns:a16="http://schemas.microsoft.com/office/drawing/2014/main" id="{04C7F723-85C5-F681-F2DB-6A0048D9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586" y="1159907"/>
            <a:ext cx="77247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HKEY CURRENT &#10;Feeds &#10;FileAssocia &#10;FileHistory &#10;Name &#10;el (Default) &#10;Type &#10;REG SZ &#10;REG SZ &#10;(value not set) &#10;C: in .ex e ">
            <a:extLst>
              <a:ext uri="{FF2B5EF4-FFF2-40B4-BE49-F238E27FC236}">
                <a16:creationId xmlns:a16="http://schemas.microsoft.com/office/drawing/2014/main" id="{060C0FA2-4243-5D14-0308-DC7CC46F0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99" y="3826669"/>
            <a:ext cx="6734175" cy="933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AF6629-7B49-50F8-19F8-D2D6A1C09D33}"/>
              </a:ext>
            </a:extLst>
          </p:cNvPr>
          <p:cNvSpPr txBox="1"/>
          <p:nvPr/>
        </p:nvSpPr>
        <p:spPr>
          <a:xfrm>
            <a:off x="2519362" y="5626656"/>
            <a:ext cx="7153275" cy="369332"/>
          </a:xfrm>
          <a:prstGeom prst="rect">
            <a:avLst/>
          </a:prstGeom>
          <a:noFill/>
        </p:spPr>
        <p:txBody>
          <a:bodyPr wrap="square" rtlCol="0">
            <a:spAutoFit/>
          </a:bodyPr>
          <a:lstStyle/>
          <a:p>
            <a:r>
              <a:rPr lang="en-US" dirty="0"/>
              <a:t>OPSEC: This key will not remove itself once executing!!!</a:t>
            </a:r>
          </a:p>
        </p:txBody>
      </p:sp>
    </p:spTree>
    <p:extLst>
      <p:ext uri="{BB962C8B-B14F-4D97-AF65-F5344CB8AC3E}">
        <p14:creationId xmlns:p14="http://schemas.microsoft.com/office/powerpoint/2010/main" val="2077465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38100"/>
            <a:ext cx="12192001" cy="6858001"/>
          </a:xfrm>
          <a:prstGeom prst="rect">
            <a:avLst/>
          </a:prstGeom>
        </p:spPr>
      </p:pic>
      <p:pic>
        <p:nvPicPr>
          <p:cNvPr id="3" name="Picture 2">
            <a:extLst>
              <a:ext uri="{FF2B5EF4-FFF2-40B4-BE49-F238E27FC236}">
                <a16:creationId xmlns:a16="http://schemas.microsoft.com/office/drawing/2014/main" id="{17FC2769-D0FD-E57D-43E1-9A088E8A3E38}"/>
              </a:ext>
            </a:extLst>
          </p:cNvPr>
          <p:cNvPicPr>
            <a:picLocks noChangeAspect="1"/>
          </p:cNvPicPr>
          <p:nvPr/>
        </p:nvPicPr>
        <p:blipFill>
          <a:blip r:embed="rId3"/>
          <a:stretch>
            <a:fillRect/>
          </a:stretch>
        </p:blipFill>
        <p:spPr>
          <a:xfrm>
            <a:off x="181946" y="588318"/>
            <a:ext cx="11828106" cy="720999"/>
          </a:xfrm>
          <a:prstGeom prst="rect">
            <a:avLst/>
          </a:prstGeom>
        </p:spPr>
      </p:pic>
      <p:pic>
        <p:nvPicPr>
          <p:cNvPr id="6" name="Picture 5">
            <a:extLst>
              <a:ext uri="{FF2B5EF4-FFF2-40B4-BE49-F238E27FC236}">
                <a16:creationId xmlns:a16="http://schemas.microsoft.com/office/drawing/2014/main" id="{1BF11437-1197-81BE-5A65-516E3AEEB928}"/>
              </a:ext>
            </a:extLst>
          </p:cNvPr>
          <p:cNvPicPr>
            <a:picLocks noChangeAspect="1"/>
          </p:cNvPicPr>
          <p:nvPr/>
        </p:nvPicPr>
        <p:blipFill>
          <a:blip r:embed="rId4"/>
          <a:stretch>
            <a:fillRect/>
          </a:stretch>
        </p:blipFill>
        <p:spPr>
          <a:xfrm>
            <a:off x="5269108" y="1544101"/>
            <a:ext cx="6740944" cy="3060389"/>
          </a:xfrm>
          <a:prstGeom prst="rect">
            <a:avLst/>
          </a:prstGeom>
        </p:spPr>
      </p:pic>
      <p:sp>
        <p:nvSpPr>
          <p:cNvPr id="7" name="TextBox 6">
            <a:extLst>
              <a:ext uri="{FF2B5EF4-FFF2-40B4-BE49-F238E27FC236}">
                <a16:creationId xmlns:a16="http://schemas.microsoft.com/office/drawing/2014/main" id="{53E3BFF2-DAED-887D-7C88-D5C3A476368E}"/>
              </a:ext>
            </a:extLst>
          </p:cNvPr>
          <p:cNvSpPr txBox="1"/>
          <p:nvPr/>
        </p:nvSpPr>
        <p:spPr>
          <a:xfrm>
            <a:off x="181946" y="2810907"/>
            <a:ext cx="5087162" cy="369332"/>
          </a:xfrm>
          <a:prstGeom prst="rect">
            <a:avLst/>
          </a:prstGeom>
          <a:noFill/>
        </p:spPr>
        <p:txBody>
          <a:bodyPr wrap="none" rtlCol="0">
            <a:spAutoFit/>
          </a:bodyPr>
          <a:lstStyle/>
          <a:p>
            <a:r>
              <a:rPr lang="en-US" dirty="0" err="1"/>
              <a:t>Opsec</a:t>
            </a:r>
            <a:r>
              <a:rPr lang="en-US" dirty="0"/>
              <a:t>: This will remove on its own once executed</a:t>
            </a:r>
          </a:p>
        </p:txBody>
      </p:sp>
      <p:pic>
        <p:nvPicPr>
          <p:cNvPr id="9" name="Picture 8">
            <a:extLst>
              <a:ext uri="{FF2B5EF4-FFF2-40B4-BE49-F238E27FC236}">
                <a16:creationId xmlns:a16="http://schemas.microsoft.com/office/drawing/2014/main" id="{A2A5EA57-CC92-6CF8-55BE-D93218AC7EE0}"/>
              </a:ext>
            </a:extLst>
          </p:cNvPr>
          <p:cNvPicPr>
            <a:picLocks noChangeAspect="1"/>
          </p:cNvPicPr>
          <p:nvPr/>
        </p:nvPicPr>
        <p:blipFill>
          <a:blip r:embed="rId5"/>
          <a:stretch>
            <a:fillRect/>
          </a:stretch>
        </p:blipFill>
        <p:spPr>
          <a:xfrm>
            <a:off x="181946" y="5006877"/>
            <a:ext cx="8992379" cy="1417443"/>
          </a:xfrm>
          <a:prstGeom prst="rect">
            <a:avLst/>
          </a:prstGeom>
        </p:spPr>
      </p:pic>
    </p:spTree>
    <p:extLst>
      <p:ext uri="{BB962C8B-B14F-4D97-AF65-F5344CB8AC3E}">
        <p14:creationId xmlns:p14="http://schemas.microsoft.com/office/powerpoint/2010/main" val="273496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1"/>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Start Up Folder</a:t>
            </a:r>
          </a:p>
        </p:txBody>
      </p:sp>
      <p:sp>
        <p:nvSpPr>
          <p:cNvPr id="3" name="TextBox 2">
            <a:extLst>
              <a:ext uri="{FF2B5EF4-FFF2-40B4-BE49-F238E27FC236}">
                <a16:creationId xmlns:a16="http://schemas.microsoft.com/office/drawing/2014/main" id="{D5598E1F-E9B1-7192-D850-58C401F7BC16}"/>
              </a:ext>
            </a:extLst>
          </p:cNvPr>
          <p:cNvSpPr txBox="1"/>
          <p:nvPr/>
        </p:nvSpPr>
        <p:spPr>
          <a:xfrm>
            <a:off x="913795" y="1835864"/>
            <a:ext cx="10353762" cy="1477328"/>
          </a:xfrm>
          <a:prstGeom prst="rect">
            <a:avLst/>
          </a:prstGeom>
          <a:noFill/>
        </p:spPr>
        <p:txBody>
          <a:bodyPr wrap="square">
            <a:spAutoFit/>
          </a:bodyPr>
          <a:lstStyle/>
          <a:p>
            <a:r>
              <a:rPr lang="en-US" sz="1800" dirty="0">
                <a:effectLst/>
                <a:latin typeface="Calibri" panose="020F0502020204030204" pitchFamily="34" charset="0"/>
              </a:rPr>
              <a:t>The startup up folder is a folder that contains programs that will initiate at boot time once a user has logged onto their session, this is another great method for user persistence as the user has write permissions in their own start up folder.</a:t>
            </a:r>
          </a:p>
          <a:p>
            <a:endParaRPr lang="en-US" dirty="0">
              <a:latin typeface="Calibri" panose="020F0502020204030204" pitchFamily="34" charset="0"/>
            </a:endParaRPr>
          </a:p>
          <a:p>
            <a:r>
              <a:rPr lang="en-US" dirty="0">
                <a:latin typeface="Calibri" panose="020F0502020204030204" pitchFamily="34" charset="0"/>
              </a:rPr>
              <a:t>Anything placed in these folder will execute once a user logs in.</a:t>
            </a:r>
            <a:endParaRPr lang="en-US" dirty="0"/>
          </a:p>
        </p:txBody>
      </p:sp>
    </p:spTree>
    <p:extLst>
      <p:ext uri="{BB962C8B-B14F-4D97-AF65-F5344CB8AC3E}">
        <p14:creationId xmlns:p14="http://schemas.microsoft.com/office/powerpoint/2010/main" val="1246570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776"/>
            <a:ext cx="12192001" cy="6858001"/>
          </a:xfrm>
          <a:prstGeom prst="rect">
            <a:avLst/>
          </a:prstGeom>
        </p:spPr>
      </p:pic>
      <p:sp>
        <p:nvSpPr>
          <p:cNvPr id="2" name="TextBox 1">
            <a:extLst>
              <a:ext uri="{FF2B5EF4-FFF2-40B4-BE49-F238E27FC236}">
                <a16:creationId xmlns:a16="http://schemas.microsoft.com/office/drawing/2014/main" id="{63831D96-1417-6A9B-4D47-98F80560109F}"/>
              </a:ext>
            </a:extLst>
          </p:cNvPr>
          <p:cNvSpPr txBox="1"/>
          <p:nvPr/>
        </p:nvSpPr>
        <p:spPr>
          <a:xfrm>
            <a:off x="381000" y="723900"/>
            <a:ext cx="11525335" cy="1754326"/>
          </a:xfrm>
          <a:prstGeom prst="rect">
            <a:avLst/>
          </a:prstGeom>
          <a:noFill/>
        </p:spPr>
        <p:txBody>
          <a:bodyPr wrap="none" rtlCol="0">
            <a:spAutoFit/>
          </a:bodyPr>
          <a:lstStyle/>
          <a:p>
            <a:r>
              <a:rPr lang="en-US" dirty="0"/>
              <a:t>There are 2 locations for startups, the current user folder and the common folder, the current user </a:t>
            </a:r>
          </a:p>
          <a:p>
            <a:r>
              <a:rPr lang="en-US" dirty="0"/>
              <a:t>will show you the location of the current working users startup folder. The common folder will show you the location</a:t>
            </a:r>
          </a:p>
          <a:p>
            <a:r>
              <a:rPr lang="en-US" dirty="0"/>
              <a:t>of the applications that will be ran when ANY user logs in.</a:t>
            </a:r>
          </a:p>
          <a:p>
            <a:endParaRPr lang="en-US" dirty="0"/>
          </a:p>
          <a:p>
            <a:pPr marL="742950" lvl="1" indent="-285750">
              <a:buFont typeface="Arial" panose="020B0604020202020204" pitchFamily="34" charset="0"/>
              <a:buChar char="•"/>
            </a:pPr>
            <a:r>
              <a:rPr lang="en-US" dirty="0" err="1"/>
              <a:t>shell:staruup</a:t>
            </a:r>
            <a:r>
              <a:rPr lang="en-US" dirty="0"/>
              <a:t> </a:t>
            </a:r>
          </a:p>
          <a:p>
            <a:pPr marL="742950" lvl="1" indent="-285750">
              <a:buFont typeface="Arial" panose="020B0604020202020204" pitchFamily="34" charset="0"/>
              <a:buChar char="•"/>
            </a:pPr>
            <a:r>
              <a:rPr lang="en-US" dirty="0" err="1"/>
              <a:t>shell:common</a:t>
            </a:r>
            <a:r>
              <a:rPr lang="en-US" dirty="0"/>
              <a:t> startup</a:t>
            </a:r>
          </a:p>
        </p:txBody>
      </p:sp>
      <p:pic>
        <p:nvPicPr>
          <p:cNvPr id="8" name="Picture 7">
            <a:extLst>
              <a:ext uri="{FF2B5EF4-FFF2-40B4-BE49-F238E27FC236}">
                <a16:creationId xmlns:a16="http://schemas.microsoft.com/office/drawing/2014/main" id="{35962CAA-E473-B098-7DAF-42475FA5EBB8}"/>
              </a:ext>
            </a:extLst>
          </p:cNvPr>
          <p:cNvPicPr>
            <a:picLocks noChangeAspect="1"/>
          </p:cNvPicPr>
          <p:nvPr/>
        </p:nvPicPr>
        <p:blipFill>
          <a:blip r:embed="rId3"/>
          <a:stretch>
            <a:fillRect/>
          </a:stretch>
        </p:blipFill>
        <p:spPr>
          <a:xfrm>
            <a:off x="4057650" y="2133600"/>
            <a:ext cx="7620000" cy="4343400"/>
          </a:xfrm>
          <a:prstGeom prst="rect">
            <a:avLst/>
          </a:prstGeom>
        </p:spPr>
      </p:pic>
    </p:spTree>
    <p:extLst>
      <p:ext uri="{BB962C8B-B14F-4D97-AF65-F5344CB8AC3E}">
        <p14:creationId xmlns:p14="http://schemas.microsoft.com/office/powerpoint/2010/main" val="3045589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10107"/>
            <a:ext cx="12192001" cy="6858001"/>
          </a:xfrm>
          <a:prstGeom prst="rect">
            <a:avLst/>
          </a:prstGeom>
        </p:spPr>
      </p:pic>
      <p:pic>
        <p:nvPicPr>
          <p:cNvPr id="3" name="Picture 2">
            <a:extLst>
              <a:ext uri="{FF2B5EF4-FFF2-40B4-BE49-F238E27FC236}">
                <a16:creationId xmlns:a16="http://schemas.microsoft.com/office/drawing/2014/main" id="{99655FBD-A027-8CD1-7A65-051E077B3769}"/>
              </a:ext>
            </a:extLst>
          </p:cNvPr>
          <p:cNvPicPr>
            <a:picLocks noChangeAspect="1"/>
          </p:cNvPicPr>
          <p:nvPr/>
        </p:nvPicPr>
        <p:blipFill>
          <a:blip r:embed="rId3"/>
          <a:stretch>
            <a:fillRect/>
          </a:stretch>
        </p:blipFill>
        <p:spPr>
          <a:xfrm>
            <a:off x="336866" y="372290"/>
            <a:ext cx="10044030" cy="1821338"/>
          </a:xfrm>
          <a:prstGeom prst="rect">
            <a:avLst/>
          </a:prstGeom>
        </p:spPr>
      </p:pic>
      <p:pic>
        <p:nvPicPr>
          <p:cNvPr id="6" name="Picture 5">
            <a:extLst>
              <a:ext uri="{FF2B5EF4-FFF2-40B4-BE49-F238E27FC236}">
                <a16:creationId xmlns:a16="http://schemas.microsoft.com/office/drawing/2014/main" id="{F5E342DD-BC75-2B56-4836-C63AEFD8EAAD}"/>
              </a:ext>
            </a:extLst>
          </p:cNvPr>
          <p:cNvPicPr>
            <a:picLocks noChangeAspect="1"/>
          </p:cNvPicPr>
          <p:nvPr/>
        </p:nvPicPr>
        <p:blipFill>
          <a:blip r:embed="rId4"/>
          <a:stretch>
            <a:fillRect/>
          </a:stretch>
        </p:blipFill>
        <p:spPr>
          <a:xfrm>
            <a:off x="4299223" y="2604018"/>
            <a:ext cx="7437765" cy="2674852"/>
          </a:xfrm>
          <a:prstGeom prst="rect">
            <a:avLst/>
          </a:prstGeom>
        </p:spPr>
      </p:pic>
      <p:pic>
        <p:nvPicPr>
          <p:cNvPr id="8" name="Picture 7">
            <a:extLst>
              <a:ext uri="{FF2B5EF4-FFF2-40B4-BE49-F238E27FC236}">
                <a16:creationId xmlns:a16="http://schemas.microsoft.com/office/drawing/2014/main" id="{C9FD4BE4-FCD7-E2BA-AF2E-E14F31A9A0D8}"/>
              </a:ext>
            </a:extLst>
          </p:cNvPr>
          <p:cNvPicPr>
            <a:picLocks noChangeAspect="1"/>
          </p:cNvPicPr>
          <p:nvPr/>
        </p:nvPicPr>
        <p:blipFill>
          <a:blip r:embed="rId5"/>
          <a:stretch>
            <a:fillRect/>
          </a:stretch>
        </p:blipFill>
        <p:spPr>
          <a:xfrm>
            <a:off x="336866" y="5926210"/>
            <a:ext cx="6203218" cy="274344"/>
          </a:xfrm>
          <a:prstGeom prst="rect">
            <a:avLst/>
          </a:prstGeom>
        </p:spPr>
      </p:pic>
    </p:spTree>
    <p:extLst>
      <p:ext uri="{BB962C8B-B14F-4D97-AF65-F5344CB8AC3E}">
        <p14:creationId xmlns:p14="http://schemas.microsoft.com/office/powerpoint/2010/main" val="3796370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Exercise</a:t>
            </a:r>
          </a:p>
        </p:txBody>
      </p:sp>
      <p:sp>
        <p:nvSpPr>
          <p:cNvPr id="2" name="TextBox 1">
            <a:extLst>
              <a:ext uri="{FF2B5EF4-FFF2-40B4-BE49-F238E27FC236}">
                <a16:creationId xmlns:a16="http://schemas.microsoft.com/office/drawing/2014/main" id="{3397FF24-7918-CA74-A7B0-1BCF8D7D0451}"/>
              </a:ext>
            </a:extLst>
          </p:cNvPr>
          <p:cNvSpPr txBox="1"/>
          <p:nvPr/>
        </p:nvSpPr>
        <p:spPr>
          <a:xfrm>
            <a:off x="1319979" y="1674674"/>
            <a:ext cx="9541394" cy="2031325"/>
          </a:xfrm>
          <a:prstGeom prst="rect">
            <a:avLst/>
          </a:prstGeom>
          <a:noFill/>
        </p:spPr>
        <p:txBody>
          <a:bodyPr wrap="square" rtlCol="0">
            <a:spAutoFit/>
          </a:bodyPr>
          <a:lstStyle/>
          <a:p>
            <a:r>
              <a:rPr lang="en-US" dirty="0"/>
              <a:t>Test your Persistence Techniques:</a:t>
            </a:r>
          </a:p>
          <a:p>
            <a:pPr marL="285750" indent="-285750">
              <a:buFont typeface="Arial" panose="020B0604020202020204" pitchFamily="34" charset="0"/>
              <a:buChar char="•"/>
            </a:pPr>
            <a:r>
              <a:rPr lang="en-US" dirty="0"/>
              <a:t>	Look for any OPSEC considerations such as removing your file or maybe leaving a  	command instead of a binary??</a:t>
            </a:r>
          </a:p>
          <a:p>
            <a:endParaRPr lang="en-US" dirty="0"/>
          </a:p>
          <a:p>
            <a:pPr marL="285750" indent="-285750">
              <a:buFont typeface="Arial" panose="020B0604020202020204" pitchFamily="34" charset="0"/>
              <a:buChar char="•"/>
            </a:pPr>
            <a:r>
              <a:rPr lang="en-US" dirty="0"/>
              <a:t>Try as many as you like maybe other persistence techniques from here:</a:t>
            </a:r>
          </a:p>
          <a:p>
            <a:pPr marL="742950" lvl="1" indent="-285750">
              <a:buFont typeface="Arial" panose="020B0604020202020204" pitchFamily="34" charset="0"/>
              <a:buChar char="•"/>
            </a:pPr>
            <a:r>
              <a:rPr lang="en-US" dirty="0">
                <a:hlinkClick r:id="rId3"/>
              </a:rPr>
              <a:t>https://github.com/swisskyrepo/PayloadsAllTheThings/blob/master/Methodology%20and%20Resources/Windows%20-%20Persistence.md</a:t>
            </a:r>
            <a:endParaRPr lang="en-US" dirty="0"/>
          </a:p>
        </p:txBody>
      </p:sp>
    </p:spTree>
    <p:extLst>
      <p:ext uri="{BB962C8B-B14F-4D97-AF65-F5344CB8AC3E}">
        <p14:creationId xmlns:p14="http://schemas.microsoft.com/office/powerpoint/2010/main" val="25486944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Privilege Escalation</a:t>
            </a:r>
          </a:p>
        </p:txBody>
      </p:sp>
      <p:sp>
        <p:nvSpPr>
          <p:cNvPr id="2" name="TextBox 1">
            <a:extLst>
              <a:ext uri="{FF2B5EF4-FFF2-40B4-BE49-F238E27FC236}">
                <a16:creationId xmlns:a16="http://schemas.microsoft.com/office/drawing/2014/main" id="{6E5ABB25-DF4F-09BD-9FC2-27A4E7305CDE}"/>
              </a:ext>
            </a:extLst>
          </p:cNvPr>
          <p:cNvSpPr txBox="1"/>
          <p:nvPr/>
        </p:nvSpPr>
        <p:spPr>
          <a:xfrm>
            <a:off x="913795" y="1698172"/>
            <a:ext cx="9714198" cy="2585323"/>
          </a:xfrm>
          <a:prstGeom prst="rect">
            <a:avLst/>
          </a:prstGeom>
          <a:noFill/>
        </p:spPr>
        <p:txBody>
          <a:bodyPr wrap="none" rtlCol="0">
            <a:spAutoFit/>
          </a:bodyPr>
          <a:lstStyle/>
          <a:p>
            <a:r>
              <a:rPr lang="en-US" dirty="0"/>
              <a:t>The Operator is trying to escalate their privileges on the Network.</a:t>
            </a:r>
          </a:p>
          <a:p>
            <a:endParaRPr lang="en-US" dirty="0"/>
          </a:p>
          <a:p>
            <a:r>
              <a:rPr lang="en-US" dirty="0"/>
              <a:t>Achieving high level privileges is not completely necessary to achieve goals in a Red Team but it is</a:t>
            </a:r>
          </a:p>
          <a:p>
            <a:r>
              <a:rPr lang="en-US" dirty="0"/>
              <a:t>helpful, we probably need To:</a:t>
            </a:r>
          </a:p>
          <a:p>
            <a:pPr marL="742950" lvl="1" indent="-285750">
              <a:buFont typeface="Arial" panose="020B0604020202020204" pitchFamily="34" charset="0"/>
              <a:buChar char="•"/>
            </a:pPr>
            <a:r>
              <a:rPr lang="en-US" dirty="0"/>
              <a:t>	Files, Folder, Locations</a:t>
            </a:r>
          </a:p>
          <a:p>
            <a:pPr marL="742950" lvl="1" indent="-285750">
              <a:buFont typeface="Arial" panose="020B0604020202020204" pitchFamily="34" charset="0"/>
              <a:buChar char="•"/>
            </a:pPr>
            <a:r>
              <a:rPr lang="en-US" dirty="0"/>
              <a:t>	Applications</a:t>
            </a:r>
          </a:p>
          <a:p>
            <a:pPr marL="742950" lvl="1" indent="-285750">
              <a:buFont typeface="Arial" panose="020B0604020202020204" pitchFamily="34" charset="0"/>
              <a:buChar char="•"/>
            </a:pPr>
            <a:r>
              <a:rPr lang="en-US" dirty="0"/>
              <a:t>	Run tools with high privileges, such as Rubeus to capture tickets and inject</a:t>
            </a:r>
          </a:p>
          <a:p>
            <a:pPr marL="742950" lvl="1" indent="-285750">
              <a:buFont typeface="Arial" panose="020B0604020202020204" pitchFamily="34" charset="0"/>
              <a:buChar char="•"/>
            </a:pPr>
            <a:r>
              <a:rPr lang="en-US" dirty="0"/>
              <a:t>   Leave persistence in locations with high permissions (Services, Registry Keys)</a:t>
            </a:r>
          </a:p>
          <a:p>
            <a:pPr marL="742950" lvl="1" indent="-285750">
              <a:buFont typeface="Arial" panose="020B0604020202020204" pitchFamily="34" charset="0"/>
              <a:buChar char="•"/>
            </a:pPr>
            <a:r>
              <a:rPr lang="en-US" dirty="0"/>
              <a:t>  Access Credentials (</a:t>
            </a:r>
            <a:r>
              <a:rPr lang="en-US" dirty="0" err="1"/>
              <a:t>lsass</a:t>
            </a:r>
            <a:r>
              <a:rPr lang="en-US" dirty="0"/>
              <a:t>, Browser, Vault)</a:t>
            </a:r>
          </a:p>
        </p:txBody>
      </p:sp>
    </p:spTree>
    <p:extLst>
      <p:ext uri="{BB962C8B-B14F-4D97-AF65-F5344CB8AC3E}">
        <p14:creationId xmlns:p14="http://schemas.microsoft.com/office/powerpoint/2010/main" val="3746631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Unquoted Service Paths</a:t>
            </a:r>
          </a:p>
        </p:txBody>
      </p:sp>
      <p:sp>
        <p:nvSpPr>
          <p:cNvPr id="3" name="TextBox 2">
            <a:extLst>
              <a:ext uri="{FF2B5EF4-FFF2-40B4-BE49-F238E27FC236}">
                <a16:creationId xmlns:a16="http://schemas.microsoft.com/office/drawing/2014/main" id="{F1C33B8A-DEDD-704E-CE81-4B9E428431C6}"/>
              </a:ext>
            </a:extLst>
          </p:cNvPr>
          <p:cNvSpPr txBox="1"/>
          <p:nvPr/>
        </p:nvSpPr>
        <p:spPr>
          <a:xfrm>
            <a:off x="351820" y="1698172"/>
            <a:ext cx="11862478" cy="1477328"/>
          </a:xfrm>
          <a:prstGeom prst="rect">
            <a:avLst/>
          </a:prstGeom>
          <a:noFill/>
        </p:spPr>
        <p:txBody>
          <a:bodyPr wrap="none" rtlCol="0">
            <a:spAutoFit/>
          </a:bodyPr>
          <a:lstStyle/>
          <a:p>
            <a:r>
              <a:rPr lang="en-US" dirty="0">
                <a:effectLst/>
              </a:rPr>
              <a:t>A very popular and well-known technique usually some software have very minor but important configurations missing </a:t>
            </a:r>
          </a:p>
          <a:p>
            <a:r>
              <a:rPr lang="en-US" dirty="0">
                <a:effectLst/>
              </a:rPr>
              <a:t>for example, Quoting (“ ”) a full path of a file or binary, we are aware that Windows has some folders that contain</a:t>
            </a:r>
          </a:p>
          <a:p>
            <a:r>
              <a:rPr lang="en-US" dirty="0">
                <a:effectLst/>
              </a:rPr>
              <a:t>spaces in them (C:\Program Files\) and these folders or paths without a quote windows sees them as an </a:t>
            </a:r>
            <a:r>
              <a:rPr lang="en-US" b="1" dirty="0">
                <a:effectLst/>
              </a:rPr>
              <a:t>End Line </a:t>
            </a:r>
          </a:p>
          <a:p>
            <a:r>
              <a:rPr lang="en-US" dirty="0">
                <a:effectLst/>
              </a:rPr>
              <a:t>where that is a termination of a file name, here is the reason why it's necessary to quote the path so windows sees it as a </a:t>
            </a:r>
          </a:p>
          <a:p>
            <a:r>
              <a:rPr lang="en-US" dirty="0">
                <a:effectLst/>
              </a:rPr>
              <a:t>complete path when a space(" ") is in the path name.</a:t>
            </a:r>
            <a:endParaRPr lang="en-US" dirty="0"/>
          </a:p>
        </p:txBody>
      </p:sp>
      <p:pic>
        <p:nvPicPr>
          <p:cNvPr id="7" name="Picture 6">
            <a:extLst>
              <a:ext uri="{FF2B5EF4-FFF2-40B4-BE49-F238E27FC236}">
                <a16:creationId xmlns:a16="http://schemas.microsoft.com/office/drawing/2014/main" id="{C6259583-2B9E-B8F2-B9DC-FB09B105B56E}"/>
              </a:ext>
            </a:extLst>
          </p:cNvPr>
          <p:cNvPicPr>
            <a:picLocks noChangeAspect="1"/>
          </p:cNvPicPr>
          <p:nvPr/>
        </p:nvPicPr>
        <p:blipFill>
          <a:blip r:embed="rId3"/>
          <a:stretch>
            <a:fillRect/>
          </a:stretch>
        </p:blipFill>
        <p:spPr>
          <a:xfrm>
            <a:off x="1246170" y="3682501"/>
            <a:ext cx="9689011" cy="1960422"/>
          </a:xfrm>
          <a:prstGeom prst="rect">
            <a:avLst/>
          </a:prstGeom>
        </p:spPr>
      </p:pic>
    </p:spTree>
    <p:extLst>
      <p:ext uri="{BB962C8B-B14F-4D97-AF65-F5344CB8AC3E}">
        <p14:creationId xmlns:p14="http://schemas.microsoft.com/office/powerpoint/2010/main" val="3242531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9117" y="2896146"/>
            <a:ext cx="10353762" cy="970450"/>
          </a:xfrm>
        </p:spPr>
        <p:txBody>
          <a:bodyPr/>
          <a:lstStyle/>
          <a:p>
            <a:r>
              <a:rPr lang="en-US" dirty="0"/>
              <a:t>External Enumeration</a:t>
            </a:r>
          </a:p>
        </p:txBody>
      </p:sp>
    </p:spTree>
    <p:extLst>
      <p:ext uri="{BB962C8B-B14F-4D97-AF65-F5344CB8AC3E}">
        <p14:creationId xmlns:p14="http://schemas.microsoft.com/office/powerpoint/2010/main" val="150226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4AA77C8A-B756-EF37-0EE1-0CAE80040B7C}"/>
              </a:ext>
            </a:extLst>
          </p:cNvPr>
          <p:cNvPicPr>
            <a:picLocks noChangeAspect="1"/>
          </p:cNvPicPr>
          <p:nvPr/>
        </p:nvPicPr>
        <p:blipFill>
          <a:blip r:embed="rId3"/>
          <a:stretch>
            <a:fillRect/>
          </a:stretch>
        </p:blipFill>
        <p:spPr>
          <a:xfrm>
            <a:off x="284154" y="3601615"/>
            <a:ext cx="6629975" cy="2453853"/>
          </a:xfrm>
          <a:prstGeom prst="rect">
            <a:avLst/>
          </a:prstGeom>
        </p:spPr>
      </p:pic>
      <p:pic>
        <p:nvPicPr>
          <p:cNvPr id="7" name="Picture 6">
            <a:extLst>
              <a:ext uri="{FF2B5EF4-FFF2-40B4-BE49-F238E27FC236}">
                <a16:creationId xmlns:a16="http://schemas.microsoft.com/office/drawing/2014/main" id="{4BD08600-FBEB-F1F9-84DE-F842752BD422}"/>
              </a:ext>
            </a:extLst>
          </p:cNvPr>
          <p:cNvPicPr>
            <a:picLocks noChangeAspect="1"/>
          </p:cNvPicPr>
          <p:nvPr/>
        </p:nvPicPr>
        <p:blipFill>
          <a:blip r:embed="rId4"/>
          <a:stretch>
            <a:fillRect/>
          </a:stretch>
        </p:blipFill>
        <p:spPr>
          <a:xfrm>
            <a:off x="284154" y="1800480"/>
            <a:ext cx="10444625" cy="457957"/>
          </a:xfrm>
          <a:prstGeom prst="rect">
            <a:avLst/>
          </a:prstGeom>
        </p:spPr>
      </p:pic>
      <p:sp>
        <p:nvSpPr>
          <p:cNvPr id="8" name="TextBox 7">
            <a:extLst>
              <a:ext uri="{FF2B5EF4-FFF2-40B4-BE49-F238E27FC236}">
                <a16:creationId xmlns:a16="http://schemas.microsoft.com/office/drawing/2014/main" id="{9B117ECD-ED72-8DAB-803B-E21F0CDBC9E8}"/>
              </a:ext>
            </a:extLst>
          </p:cNvPr>
          <p:cNvSpPr txBox="1"/>
          <p:nvPr/>
        </p:nvSpPr>
        <p:spPr>
          <a:xfrm>
            <a:off x="240232" y="1301506"/>
            <a:ext cx="1068178" cy="369332"/>
          </a:xfrm>
          <a:prstGeom prst="rect">
            <a:avLst/>
          </a:prstGeom>
          <a:noFill/>
        </p:spPr>
        <p:txBody>
          <a:bodyPr wrap="none" rtlCol="0">
            <a:spAutoFit/>
          </a:bodyPr>
          <a:lstStyle/>
          <a:p>
            <a:r>
              <a:rPr lang="en-US" dirty="0" err="1"/>
              <a:t>SharpUp</a:t>
            </a:r>
            <a:endParaRPr lang="en-US" dirty="0"/>
          </a:p>
        </p:txBody>
      </p:sp>
      <p:sp>
        <p:nvSpPr>
          <p:cNvPr id="9" name="TextBox 8">
            <a:extLst>
              <a:ext uri="{FF2B5EF4-FFF2-40B4-BE49-F238E27FC236}">
                <a16:creationId xmlns:a16="http://schemas.microsoft.com/office/drawing/2014/main" id="{92A26F8D-C542-EF38-2242-81FD0F67E003}"/>
              </a:ext>
            </a:extLst>
          </p:cNvPr>
          <p:cNvSpPr txBox="1"/>
          <p:nvPr/>
        </p:nvSpPr>
        <p:spPr>
          <a:xfrm>
            <a:off x="196310" y="2887053"/>
            <a:ext cx="2224199" cy="369332"/>
          </a:xfrm>
          <a:prstGeom prst="rect">
            <a:avLst/>
          </a:prstGeom>
          <a:noFill/>
        </p:spPr>
        <p:txBody>
          <a:bodyPr wrap="none" rtlCol="0">
            <a:spAutoFit/>
          </a:bodyPr>
          <a:lstStyle/>
          <a:p>
            <a:r>
              <a:rPr lang="en-US" dirty="0"/>
              <a:t>Invoke-</a:t>
            </a:r>
            <a:r>
              <a:rPr lang="en-US" dirty="0" err="1"/>
              <a:t>PrivescCheck</a:t>
            </a:r>
            <a:endParaRPr lang="en-US" dirty="0"/>
          </a:p>
        </p:txBody>
      </p:sp>
    </p:spTree>
    <p:extLst>
      <p:ext uri="{BB962C8B-B14F-4D97-AF65-F5344CB8AC3E}">
        <p14:creationId xmlns:p14="http://schemas.microsoft.com/office/powerpoint/2010/main" val="4238786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5" name="Picture 4">
            <a:extLst>
              <a:ext uri="{FF2B5EF4-FFF2-40B4-BE49-F238E27FC236}">
                <a16:creationId xmlns:a16="http://schemas.microsoft.com/office/drawing/2014/main" id="{159F07E6-2929-3AA4-27E2-7B6690F33C55}"/>
              </a:ext>
            </a:extLst>
          </p:cNvPr>
          <p:cNvPicPr>
            <a:picLocks noChangeAspect="1"/>
          </p:cNvPicPr>
          <p:nvPr/>
        </p:nvPicPr>
        <p:blipFill>
          <a:blip r:embed="rId3"/>
          <a:stretch>
            <a:fillRect/>
          </a:stretch>
        </p:blipFill>
        <p:spPr>
          <a:xfrm>
            <a:off x="3213602" y="1146675"/>
            <a:ext cx="5764793" cy="4564650"/>
          </a:xfrm>
          <a:prstGeom prst="rect">
            <a:avLst/>
          </a:prstGeom>
        </p:spPr>
      </p:pic>
    </p:spTree>
    <p:extLst>
      <p:ext uri="{BB962C8B-B14F-4D97-AF65-F5344CB8AC3E}">
        <p14:creationId xmlns:p14="http://schemas.microsoft.com/office/powerpoint/2010/main" val="682044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5" name="Picture 4">
            <a:extLst>
              <a:ext uri="{FF2B5EF4-FFF2-40B4-BE49-F238E27FC236}">
                <a16:creationId xmlns:a16="http://schemas.microsoft.com/office/drawing/2014/main" id="{78801319-6471-C9A6-F90D-4690ED3F74F2}"/>
              </a:ext>
            </a:extLst>
          </p:cNvPr>
          <p:cNvPicPr>
            <a:picLocks noChangeAspect="1"/>
          </p:cNvPicPr>
          <p:nvPr/>
        </p:nvPicPr>
        <p:blipFill>
          <a:blip r:embed="rId3"/>
          <a:stretch>
            <a:fillRect/>
          </a:stretch>
        </p:blipFill>
        <p:spPr>
          <a:xfrm>
            <a:off x="3965511" y="2799184"/>
            <a:ext cx="8050250" cy="3892220"/>
          </a:xfrm>
          <a:prstGeom prst="rect">
            <a:avLst/>
          </a:prstGeom>
        </p:spPr>
      </p:pic>
      <p:pic>
        <p:nvPicPr>
          <p:cNvPr id="7" name="Picture 6">
            <a:extLst>
              <a:ext uri="{FF2B5EF4-FFF2-40B4-BE49-F238E27FC236}">
                <a16:creationId xmlns:a16="http://schemas.microsoft.com/office/drawing/2014/main" id="{507D5BD0-F2BD-955D-F6FC-309DAF53EF74}"/>
              </a:ext>
            </a:extLst>
          </p:cNvPr>
          <p:cNvPicPr>
            <a:picLocks noChangeAspect="1"/>
          </p:cNvPicPr>
          <p:nvPr/>
        </p:nvPicPr>
        <p:blipFill>
          <a:blip r:embed="rId4"/>
          <a:stretch>
            <a:fillRect/>
          </a:stretch>
        </p:blipFill>
        <p:spPr>
          <a:xfrm>
            <a:off x="177153" y="166596"/>
            <a:ext cx="6798381" cy="2394672"/>
          </a:xfrm>
          <a:prstGeom prst="rect">
            <a:avLst/>
          </a:prstGeom>
        </p:spPr>
      </p:pic>
    </p:spTree>
    <p:extLst>
      <p:ext uri="{BB962C8B-B14F-4D97-AF65-F5344CB8AC3E}">
        <p14:creationId xmlns:p14="http://schemas.microsoft.com/office/powerpoint/2010/main" val="3126865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3795" y="304800"/>
            <a:ext cx="10353762" cy="970450"/>
          </a:xfrm>
        </p:spPr>
        <p:txBody>
          <a:bodyPr/>
          <a:lstStyle/>
          <a:p>
            <a:r>
              <a:rPr lang="en-US" dirty="0"/>
              <a:t>Weak Service Permissions</a:t>
            </a:r>
          </a:p>
        </p:txBody>
      </p:sp>
      <p:sp>
        <p:nvSpPr>
          <p:cNvPr id="2" name="TextBox 1">
            <a:extLst>
              <a:ext uri="{FF2B5EF4-FFF2-40B4-BE49-F238E27FC236}">
                <a16:creationId xmlns:a16="http://schemas.microsoft.com/office/drawing/2014/main" id="{A38A58C7-9B81-CE88-221B-FB762717A888}"/>
              </a:ext>
            </a:extLst>
          </p:cNvPr>
          <p:cNvSpPr txBox="1"/>
          <p:nvPr/>
        </p:nvSpPr>
        <p:spPr>
          <a:xfrm>
            <a:off x="913794" y="2026117"/>
            <a:ext cx="10353762" cy="2308324"/>
          </a:xfrm>
          <a:prstGeom prst="rect">
            <a:avLst/>
          </a:prstGeom>
          <a:noFill/>
        </p:spPr>
        <p:txBody>
          <a:bodyPr wrap="square" rtlCol="0">
            <a:spAutoFit/>
          </a:bodyPr>
          <a:lstStyle/>
          <a:p>
            <a:r>
              <a:rPr lang="en-US" dirty="0">
                <a:effectLst/>
              </a:rPr>
              <a:t>Adversaries may use flaws in the permissions of Windows services to replace the binary that is executed upon service start.</a:t>
            </a:r>
          </a:p>
          <a:p>
            <a:endParaRPr lang="en-US" dirty="0"/>
          </a:p>
          <a:p>
            <a:r>
              <a:rPr lang="en-US" dirty="0">
                <a:effectLst/>
              </a:rPr>
              <a:t>If the permissions on the file system directory containing a target binary, or permissions on the binary itself are improperly set, then the target binary may be overwritten with another binary using user-level permissions and executed by the original process.</a:t>
            </a:r>
          </a:p>
          <a:p>
            <a:endParaRPr lang="en-US" dirty="0"/>
          </a:p>
          <a:p>
            <a:r>
              <a:rPr lang="en-US" dirty="0"/>
              <a:t>Tools like: Invoke-</a:t>
            </a:r>
            <a:r>
              <a:rPr lang="en-US" dirty="0" err="1"/>
              <a:t>PrivescCheck</a:t>
            </a:r>
            <a:r>
              <a:rPr lang="en-US" dirty="0"/>
              <a:t> and </a:t>
            </a:r>
            <a:r>
              <a:rPr lang="en-US" dirty="0" err="1"/>
              <a:t>SharpUp</a:t>
            </a:r>
            <a:r>
              <a:rPr lang="en-US" dirty="0"/>
              <a:t> can help locate these weak permissions.</a:t>
            </a:r>
          </a:p>
        </p:txBody>
      </p:sp>
      <p:sp>
        <p:nvSpPr>
          <p:cNvPr id="3" name="TextBox 2">
            <a:extLst>
              <a:ext uri="{FF2B5EF4-FFF2-40B4-BE49-F238E27FC236}">
                <a16:creationId xmlns:a16="http://schemas.microsoft.com/office/drawing/2014/main" id="{E6D75224-7F8A-A6B9-56C3-9C85197C93DB}"/>
              </a:ext>
            </a:extLst>
          </p:cNvPr>
          <p:cNvSpPr txBox="1"/>
          <p:nvPr/>
        </p:nvSpPr>
        <p:spPr>
          <a:xfrm>
            <a:off x="5113484" y="1360823"/>
            <a:ext cx="1954381" cy="461665"/>
          </a:xfrm>
          <a:prstGeom prst="rect">
            <a:avLst/>
          </a:prstGeom>
          <a:noFill/>
        </p:spPr>
        <p:txBody>
          <a:bodyPr wrap="none" rtlCol="0">
            <a:spAutoFit/>
          </a:bodyPr>
          <a:lstStyle/>
          <a:p>
            <a:r>
              <a:rPr lang="en-US" sz="2400" dirty="0">
                <a:latin typeface="Agency FB" panose="020B0503020202020204" pitchFamily="34" charset="0"/>
              </a:rPr>
              <a:t>Modifiable Service</a:t>
            </a:r>
          </a:p>
        </p:txBody>
      </p:sp>
    </p:spTree>
    <p:extLst>
      <p:ext uri="{BB962C8B-B14F-4D97-AF65-F5344CB8AC3E}">
        <p14:creationId xmlns:p14="http://schemas.microsoft.com/office/powerpoint/2010/main" val="2821355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F6D13949-472C-BC8B-C4AD-1D21E757197C}"/>
              </a:ext>
            </a:extLst>
          </p:cNvPr>
          <p:cNvPicPr>
            <a:picLocks noChangeAspect="1"/>
          </p:cNvPicPr>
          <p:nvPr/>
        </p:nvPicPr>
        <p:blipFill>
          <a:blip r:embed="rId3"/>
          <a:stretch>
            <a:fillRect/>
          </a:stretch>
        </p:blipFill>
        <p:spPr>
          <a:xfrm>
            <a:off x="215209" y="212419"/>
            <a:ext cx="6208657" cy="3279573"/>
          </a:xfrm>
          <a:prstGeom prst="rect">
            <a:avLst/>
          </a:prstGeom>
        </p:spPr>
      </p:pic>
      <p:pic>
        <p:nvPicPr>
          <p:cNvPr id="6" name="Picture 5">
            <a:extLst>
              <a:ext uri="{FF2B5EF4-FFF2-40B4-BE49-F238E27FC236}">
                <a16:creationId xmlns:a16="http://schemas.microsoft.com/office/drawing/2014/main" id="{577A50F1-2724-1669-04A2-93ECB9817A9B}"/>
              </a:ext>
            </a:extLst>
          </p:cNvPr>
          <p:cNvPicPr>
            <a:picLocks noChangeAspect="1"/>
          </p:cNvPicPr>
          <p:nvPr/>
        </p:nvPicPr>
        <p:blipFill>
          <a:blip r:embed="rId4"/>
          <a:stretch>
            <a:fillRect/>
          </a:stretch>
        </p:blipFill>
        <p:spPr>
          <a:xfrm>
            <a:off x="4805264" y="3648013"/>
            <a:ext cx="7141979" cy="2997568"/>
          </a:xfrm>
          <a:prstGeom prst="rect">
            <a:avLst/>
          </a:prstGeom>
        </p:spPr>
      </p:pic>
    </p:spTree>
    <p:extLst>
      <p:ext uri="{BB962C8B-B14F-4D97-AF65-F5344CB8AC3E}">
        <p14:creationId xmlns:p14="http://schemas.microsoft.com/office/powerpoint/2010/main" val="3989828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776"/>
            <a:ext cx="12192001" cy="6858001"/>
          </a:xfrm>
          <a:prstGeom prst="rect">
            <a:avLst/>
          </a:prstGeom>
        </p:spPr>
      </p:pic>
      <p:sp>
        <p:nvSpPr>
          <p:cNvPr id="2" name="TextBox 1">
            <a:extLst>
              <a:ext uri="{FF2B5EF4-FFF2-40B4-BE49-F238E27FC236}">
                <a16:creationId xmlns:a16="http://schemas.microsoft.com/office/drawing/2014/main" id="{C616489D-CF96-4481-2BCF-999D8FCA2F8C}"/>
              </a:ext>
            </a:extLst>
          </p:cNvPr>
          <p:cNvSpPr txBox="1"/>
          <p:nvPr/>
        </p:nvSpPr>
        <p:spPr>
          <a:xfrm>
            <a:off x="4059223" y="503853"/>
            <a:ext cx="4073551" cy="707886"/>
          </a:xfrm>
          <a:prstGeom prst="rect">
            <a:avLst/>
          </a:prstGeom>
          <a:noFill/>
        </p:spPr>
        <p:txBody>
          <a:bodyPr wrap="none" rtlCol="0">
            <a:spAutoFit/>
          </a:bodyPr>
          <a:lstStyle/>
          <a:p>
            <a:r>
              <a:rPr lang="en-US" sz="4000" dirty="0"/>
              <a:t>Credential Access</a:t>
            </a:r>
          </a:p>
        </p:txBody>
      </p:sp>
      <p:sp>
        <p:nvSpPr>
          <p:cNvPr id="3" name="TextBox 2">
            <a:extLst>
              <a:ext uri="{FF2B5EF4-FFF2-40B4-BE49-F238E27FC236}">
                <a16:creationId xmlns:a16="http://schemas.microsoft.com/office/drawing/2014/main" id="{911B70D0-F8B1-FA26-EB78-A7D5A5DBC43E}"/>
              </a:ext>
            </a:extLst>
          </p:cNvPr>
          <p:cNvSpPr txBox="1"/>
          <p:nvPr/>
        </p:nvSpPr>
        <p:spPr>
          <a:xfrm>
            <a:off x="400474" y="1753692"/>
            <a:ext cx="11391047" cy="1200329"/>
          </a:xfrm>
          <a:prstGeom prst="rect">
            <a:avLst/>
          </a:prstGeom>
          <a:noFill/>
        </p:spPr>
        <p:txBody>
          <a:bodyPr wrap="square" rtlCol="0">
            <a:spAutoFit/>
          </a:bodyPr>
          <a:lstStyle/>
          <a:p>
            <a:r>
              <a:rPr lang="en-US" dirty="0"/>
              <a:t>The adversary is trying to steal account names and passwords. Techniques used to get credentials include keylogging or credential dumping. </a:t>
            </a:r>
          </a:p>
          <a:p>
            <a:r>
              <a:rPr lang="en-US" dirty="0"/>
              <a:t>Using legitimate credentials can give adversaries access to systems, make them harder to detect, and provide the opportunity to create more accounts to help achieve their goals.</a:t>
            </a:r>
          </a:p>
        </p:txBody>
      </p:sp>
    </p:spTree>
    <p:extLst>
      <p:ext uri="{BB962C8B-B14F-4D97-AF65-F5344CB8AC3E}">
        <p14:creationId xmlns:p14="http://schemas.microsoft.com/office/powerpoint/2010/main" val="2831856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776"/>
            <a:ext cx="12192001" cy="6858001"/>
          </a:xfrm>
          <a:prstGeom prst="rect">
            <a:avLst/>
          </a:prstGeom>
        </p:spPr>
      </p:pic>
      <p:sp>
        <p:nvSpPr>
          <p:cNvPr id="6" name="TextBox 5">
            <a:extLst>
              <a:ext uri="{FF2B5EF4-FFF2-40B4-BE49-F238E27FC236}">
                <a16:creationId xmlns:a16="http://schemas.microsoft.com/office/drawing/2014/main" id="{69335D8F-B4A5-10C4-8F9D-EEC3F7E44D96}"/>
              </a:ext>
            </a:extLst>
          </p:cNvPr>
          <p:cNvSpPr txBox="1"/>
          <p:nvPr/>
        </p:nvSpPr>
        <p:spPr>
          <a:xfrm>
            <a:off x="529512" y="866488"/>
            <a:ext cx="6172200" cy="646331"/>
          </a:xfrm>
          <a:prstGeom prst="rect">
            <a:avLst/>
          </a:prstGeom>
          <a:noFill/>
        </p:spPr>
        <p:txBody>
          <a:bodyPr wrap="square">
            <a:spAutoFit/>
          </a:bodyPr>
          <a:lstStyle/>
          <a:p>
            <a:r>
              <a:rPr lang="en-US" b="1" dirty="0"/>
              <a:t>Credentials from Password Stores: Credentials from Web Browsers </a:t>
            </a:r>
          </a:p>
        </p:txBody>
      </p:sp>
      <p:sp>
        <p:nvSpPr>
          <p:cNvPr id="8" name="TextBox 7">
            <a:extLst>
              <a:ext uri="{FF2B5EF4-FFF2-40B4-BE49-F238E27FC236}">
                <a16:creationId xmlns:a16="http://schemas.microsoft.com/office/drawing/2014/main" id="{E45ED523-19AC-2971-ABBD-BB5FBECBD317}"/>
              </a:ext>
            </a:extLst>
          </p:cNvPr>
          <p:cNvSpPr txBox="1"/>
          <p:nvPr/>
        </p:nvSpPr>
        <p:spPr>
          <a:xfrm>
            <a:off x="529512" y="1662109"/>
            <a:ext cx="11236390" cy="1200329"/>
          </a:xfrm>
          <a:prstGeom prst="rect">
            <a:avLst/>
          </a:prstGeom>
          <a:noFill/>
        </p:spPr>
        <p:txBody>
          <a:bodyPr wrap="square">
            <a:spAutoFit/>
          </a:bodyPr>
          <a:lstStyle/>
          <a:p>
            <a:r>
              <a:rPr lang="en-US" dirty="0"/>
              <a:t>Adversaries may acquire credentials from web browsers by reading files specific to the target browser. </a:t>
            </a:r>
          </a:p>
          <a:p>
            <a:r>
              <a:rPr lang="en-US" dirty="0"/>
              <a:t>Web browsers commonly save credentials such as website usernames and passwords so that they do not need to be entered manually in the future. Web browsers typically store the credentials in an encrypted format within a credential store; however, methods exist to extract plaintext credentials from web browsers.</a:t>
            </a:r>
          </a:p>
        </p:txBody>
      </p:sp>
      <p:sp>
        <p:nvSpPr>
          <p:cNvPr id="10" name="TextBox 9">
            <a:extLst>
              <a:ext uri="{FF2B5EF4-FFF2-40B4-BE49-F238E27FC236}">
                <a16:creationId xmlns:a16="http://schemas.microsoft.com/office/drawing/2014/main" id="{64EBDC18-7934-B252-1C04-E103DB342CA9}"/>
              </a:ext>
            </a:extLst>
          </p:cNvPr>
          <p:cNvSpPr txBox="1"/>
          <p:nvPr/>
        </p:nvSpPr>
        <p:spPr>
          <a:xfrm>
            <a:off x="5593702" y="3428224"/>
            <a:ext cx="6172200" cy="1754326"/>
          </a:xfrm>
          <a:prstGeom prst="rect">
            <a:avLst/>
          </a:prstGeom>
          <a:noFill/>
        </p:spPr>
        <p:txBody>
          <a:bodyPr wrap="square">
            <a:spAutoFit/>
          </a:bodyPr>
          <a:lstStyle/>
          <a:p>
            <a:r>
              <a:rPr lang="en-US" dirty="0"/>
              <a:t>Adversaries have executed similar procedures for common web browsers such as </a:t>
            </a:r>
            <a:r>
              <a:rPr lang="en-US" dirty="0" err="1"/>
              <a:t>FireFox</a:t>
            </a:r>
            <a:r>
              <a:rPr lang="en-US" dirty="0"/>
              <a:t>, Safari, Edge, etc. This is usually </a:t>
            </a:r>
            <a:r>
              <a:rPr lang="en-US" dirty="0" err="1"/>
              <a:t>protedted</a:t>
            </a:r>
            <a:r>
              <a:rPr lang="en-US" dirty="0"/>
              <a:t> by DPAPI which uses the user's logon credentials as a basis for creating encryption keys. This means that data encrypted with DPAPI on one user account cannot be decrypted using the credentials of another user.</a:t>
            </a:r>
          </a:p>
        </p:txBody>
      </p:sp>
      <p:pic>
        <p:nvPicPr>
          <p:cNvPr id="3" name="Picture 2" descr="A close-up of a logo&#10;&#10;Description automatically generated">
            <a:extLst>
              <a:ext uri="{FF2B5EF4-FFF2-40B4-BE49-F238E27FC236}">
                <a16:creationId xmlns:a16="http://schemas.microsoft.com/office/drawing/2014/main" id="{3EB5266B-67C4-4077-E1D5-2D483FA2A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47" y="3063054"/>
            <a:ext cx="4134757" cy="3272509"/>
          </a:xfrm>
          <a:prstGeom prst="rect">
            <a:avLst/>
          </a:prstGeom>
        </p:spPr>
      </p:pic>
    </p:spTree>
    <p:extLst>
      <p:ext uri="{BB962C8B-B14F-4D97-AF65-F5344CB8AC3E}">
        <p14:creationId xmlns:p14="http://schemas.microsoft.com/office/powerpoint/2010/main" val="924674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2BE724A1-1E55-396A-3247-AB3A9E3921D2}"/>
              </a:ext>
            </a:extLst>
          </p:cNvPr>
          <p:cNvPicPr>
            <a:picLocks noChangeAspect="1"/>
          </p:cNvPicPr>
          <p:nvPr/>
        </p:nvPicPr>
        <p:blipFill>
          <a:blip r:embed="rId3"/>
          <a:stretch>
            <a:fillRect/>
          </a:stretch>
        </p:blipFill>
        <p:spPr>
          <a:xfrm>
            <a:off x="421371" y="425657"/>
            <a:ext cx="7665708" cy="2924033"/>
          </a:xfrm>
          <a:prstGeom prst="rect">
            <a:avLst/>
          </a:prstGeom>
        </p:spPr>
      </p:pic>
      <p:pic>
        <p:nvPicPr>
          <p:cNvPr id="6" name="Picture 5">
            <a:extLst>
              <a:ext uri="{FF2B5EF4-FFF2-40B4-BE49-F238E27FC236}">
                <a16:creationId xmlns:a16="http://schemas.microsoft.com/office/drawing/2014/main" id="{E9CFA447-FFCF-94AA-C852-3AAE41A25F32}"/>
              </a:ext>
            </a:extLst>
          </p:cNvPr>
          <p:cNvPicPr>
            <a:picLocks noChangeAspect="1"/>
          </p:cNvPicPr>
          <p:nvPr/>
        </p:nvPicPr>
        <p:blipFill>
          <a:blip r:embed="rId4"/>
          <a:stretch>
            <a:fillRect/>
          </a:stretch>
        </p:blipFill>
        <p:spPr>
          <a:xfrm>
            <a:off x="2929812" y="3775347"/>
            <a:ext cx="8960287" cy="2385823"/>
          </a:xfrm>
          <a:prstGeom prst="rect">
            <a:avLst/>
          </a:prstGeom>
        </p:spPr>
      </p:pic>
      <p:sp>
        <p:nvSpPr>
          <p:cNvPr id="7" name="TextBox 6">
            <a:extLst>
              <a:ext uri="{FF2B5EF4-FFF2-40B4-BE49-F238E27FC236}">
                <a16:creationId xmlns:a16="http://schemas.microsoft.com/office/drawing/2014/main" id="{2D36E70C-D356-3935-DC0B-F59734A8E89B}"/>
              </a:ext>
            </a:extLst>
          </p:cNvPr>
          <p:cNvSpPr txBox="1"/>
          <p:nvPr/>
        </p:nvSpPr>
        <p:spPr>
          <a:xfrm>
            <a:off x="8221824" y="1149009"/>
            <a:ext cx="3970176" cy="1200329"/>
          </a:xfrm>
          <a:prstGeom prst="rect">
            <a:avLst/>
          </a:prstGeom>
          <a:noFill/>
        </p:spPr>
        <p:txBody>
          <a:bodyPr wrap="square" rtlCol="0">
            <a:spAutoFit/>
          </a:bodyPr>
          <a:lstStyle/>
          <a:p>
            <a:r>
              <a:rPr lang="en-US"/>
              <a:t>Keys </a:t>
            </a:r>
            <a:r>
              <a:rPr lang="en-US" dirty="0"/>
              <a:t>are encrypted with the user's encryption leys that’s why Administrator Access is not needed</a:t>
            </a:r>
          </a:p>
          <a:p>
            <a:r>
              <a:rPr lang="en-US" dirty="0"/>
              <a:t>(DPAPI)</a:t>
            </a:r>
          </a:p>
        </p:txBody>
      </p:sp>
    </p:spTree>
    <p:extLst>
      <p:ext uri="{BB962C8B-B14F-4D97-AF65-F5344CB8AC3E}">
        <p14:creationId xmlns:p14="http://schemas.microsoft.com/office/powerpoint/2010/main" val="30658317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3" name="TextBox 2">
            <a:extLst>
              <a:ext uri="{FF2B5EF4-FFF2-40B4-BE49-F238E27FC236}">
                <a16:creationId xmlns:a16="http://schemas.microsoft.com/office/drawing/2014/main" id="{56EF76B1-2E70-F64A-6174-56909AD62CC9}"/>
              </a:ext>
            </a:extLst>
          </p:cNvPr>
          <p:cNvSpPr txBox="1"/>
          <p:nvPr/>
        </p:nvSpPr>
        <p:spPr>
          <a:xfrm>
            <a:off x="671804" y="1660851"/>
            <a:ext cx="10608906" cy="646331"/>
          </a:xfrm>
          <a:prstGeom prst="rect">
            <a:avLst/>
          </a:prstGeom>
          <a:noFill/>
        </p:spPr>
        <p:txBody>
          <a:bodyPr wrap="square">
            <a:spAutoFit/>
          </a:bodyPr>
          <a:lstStyle/>
          <a:p>
            <a:r>
              <a:rPr lang="en-US" dirty="0"/>
              <a:t>LSASS is primarily tasked with authenticating users during the login process. It validates user credentials, such as usernames and passwords, ensuring that only authorized users gain access to the system.</a:t>
            </a:r>
          </a:p>
        </p:txBody>
      </p:sp>
      <p:sp>
        <p:nvSpPr>
          <p:cNvPr id="5" name="TextBox 4">
            <a:extLst>
              <a:ext uri="{FF2B5EF4-FFF2-40B4-BE49-F238E27FC236}">
                <a16:creationId xmlns:a16="http://schemas.microsoft.com/office/drawing/2014/main" id="{4B8B62C5-88A6-5E6E-1844-7A05FB4124E1}"/>
              </a:ext>
            </a:extLst>
          </p:cNvPr>
          <p:cNvSpPr txBox="1"/>
          <p:nvPr/>
        </p:nvSpPr>
        <p:spPr>
          <a:xfrm>
            <a:off x="5050193" y="524042"/>
            <a:ext cx="1852127" cy="707886"/>
          </a:xfrm>
          <a:prstGeom prst="rect">
            <a:avLst/>
          </a:prstGeom>
          <a:noFill/>
        </p:spPr>
        <p:txBody>
          <a:bodyPr wrap="square" rtlCol="0">
            <a:spAutoFit/>
          </a:bodyPr>
          <a:lstStyle/>
          <a:p>
            <a:r>
              <a:rPr lang="en-US" sz="4000" dirty="0"/>
              <a:t>LSASS</a:t>
            </a:r>
          </a:p>
        </p:txBody>
      </p:sp>
      <p:pic>
        <p:nvPicPr>
          <p:cNvPr id="7" name="Picture 6">
            <a:extLst>
              <a:ext uri="{FF2B5EF4-FFF2-40B4-BE49-F238E27FC236}">
                <a16:creationId xmlns:a16="http://schemas.microsoft.com/office/drawing/2014/main" id="{37E2D6B3-3DD2-7AE8-F722-88125CFC075B}"/>
              </a:ext>
            </a:extLst>
          </p:cNvPr>
          <p:cNvPicPr>
            <a:picLocks noChangeAspect="1"/>
          </p:cNvPicPr>
          <p:nvPr/>
        </p:nvPicPr>
        <p:blipFill>
          <a:blip r:embed="rId3"/>
          <a:stretch>
            <a:fillRect/>
          </a:stretch>
        </p:blipFill>
        <p:spPr>
          <a:xfrm>
            <a:off x="2823705" y="2736105"/>
            <a:ext cx="6544588" cy="3067478"/>
          </a:xfrm>
          <a:prstGeom prst="rect">
            <a:avLst/>
          </a:prstGeom>
        </p:spPr>
      </p:pic>
    </p:spTree>
    <p:extLst>
      <p:ext uri="{BB962C8B-B14F-4D97-AF65-F5344CB8AC3E}">
        <p14:creationId xmlns:p14="http://schemas.microsoft.com/office/powerpoint/2010/main" val="2173078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F62616D9-EE02-40E2-48AD-D259A2B60EFA}"/>
              </a:ext>
            </a:extLst>
          </p:cNvPr>
          <p:cNvPicPr>
            <a:picLocks noChangeAspect="1"/>
          </p:cNvPicPr>
          <p:nvPr/>
        </p:nvPicPr>
        <p:blipFill>
          <a:blip r:embed="rId3"/>
          <a:stretch>
            <a:fillRect/>
          </a:stretch>
        </p:blipFill>
        <p:spPr>
          <a:xfrm>
            <a:off x="3587958" y="3429000"/>
            <a:ext cx="8375106" cy="1478408"/>
          </a:xfrm>
          <a:prstGeom prst="rect">
            <a:avLst/>
          </a:prstGeom>
        </p:spPr>
      </p:pic>
      <p:pic>
        <p:nvPicPr>
          <p:cNvPr id="6" name="Picture 5">
            <a:extLst>
              <a:ext uri="{FF2B5EF4-FFF2-40B4-BE49-F238E27FC236}">
                <a16:creationId xmlns:a16="http://schemas.microsoft.com/office/drawing/2014/main" id="{97DE97FD-3388-3CB0-0CCB-E4002607DF74}"/>
              </a:ext>
            </a:extLst>
          </p:cNvPr>
          <p:cNvPicPr>
            <a:picLocks noChangeAspect="1"/>
          </p:cNvPicPr>
          <p:nvPr/>
        </p:nvPicPr>
        <p:blipFill>
          <a:blip r:embed="rId4"/>
          <a:stretch>
            <a:fillRect/>
          </a:stretch>
        </p:blipFill>
        <p:spPr>
          <a:xfrm>
            <a:off x="411385" y="366474"/>
            <a:ext cx="7487695" cy="2381582"/>
          </a:xfrm>
          <a:prstGeom prst="rect">
            <a:avLst/>
          </a:prstGeom>
        </p:spPr>
      </p:pic>
      <p:sp>
        <p:nvSpPr>
          <p:cNvPr id="7" name="TextBox 6">
            <a:extLst>
              <a:ext uri="{FF2B5EF4-FFF2-40B4-BE49-F238E27FC236}">
                <a16:creationId xmlns:a16="http://schemas.microsoft.com/office/drawing/2014/main" id="{7FD7E2BB-E66D-2A30-6B1B-ADDD858439D3}"/>
              </a:ext>
            </a:extLst>
          </p:cNvPr>
          <p:cNvSpPr txBox="1"/>
          <p:nvPr/>
        </p:nvSpPr>
        <p:spPr>
          <a:xfrm>
            <a:off x="411385" y="5698038"/>
            <a:ext cx="10672602" cy="369332"/>
          </a:xfrm>
          <a:prstGeom prst="rect">
            <a:avLst/>
          </a:prstGeom>
          <a:noFill/>
        </p:spPr>
        <p:txBody>
          <a:bodyPr wrap="none" rtlCol="0">
            <a:spAutoFit/>
          </a:bodyPr>
          <a:lstStyle/>
          <a:p>
            <a:r>
              <a:rPr lang="en-US" dirty="0"/>
              <a:t>OPSEC: Signature is Broken to avoid AV Detection, </a:t>
            </a:r>
            <a:r>
              <a:rPr lang="en-US" dirty="0" err="1"/>
              <a:t>mimikatz</a:t>
            </a:r>
            <a:r>
              <a:rPr lang="en-US" dirty="0"/>
              <a:t> or </a:t>
            </a:r>
            <a:r>
              <a:rPr lang="en-US" dirty="0" err="1"/>
              <a:t>pypykatz</a:t>
            </a:r>
            <a:r>
              <a:rPr lang="en-US" dirty="0"/>
              <a:t> won’t work if you do not restore</a:t>
            </a:r>
          </a:p>
        </p:txBody>
      </p:sp>
    </p:spTree>
    <p:extLst>
      <p:ext uri="{BB962C8B-B14F-4D97-AF65-F5344CB8AC3E}">
        <p14:creationId xmlns:p14="http://schemas.microsoft.com/office/powerpoint/2010/main" val="192779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Passive</a:t>
            </a:r>
          </a:p>
        </p:txBody>
      </p:sp>
      <p:sp>
        <p:nvSpPr>
          <p:cNvPr id="3" name="TextBox 2">
            <a:extLst>
              <a:ext uri="{FF2B5EF4-FFF2-40B4-BE49-F238E27FC236}">
                <a16:creationId xmlns:a16="http://schemas.microsoft.com/office/drawing/2014/main" id="{F0D21CDD-ED66-4B07-027F-B006CFB32B5A}"/>
              </a:ext>
            </a:extLst>
          </p:cNvPr>
          <p:cNvSpPr txBox="1"/>
          <p:nvPr/>
        </p:nvSpPr>
        <p:spPr>
          <a:xfrm>
            <a:off x="913795" y="1766872"/>
            <a:ext cx="7324530" cy="1477328"/>
          </a:xfrm>
          <a:prstGeom prst="rect">
            <a:avLst/>
          </a:prstGeom>
          <a:noFill/>
        </p:spPr>
        <p:txBody>
          <a:bodyPr wrap="square" rtlCol="0">
            <a:spAutoFit/>
          </a:bodyPr>
          <a:lstStyle/>
          <a:p>
            <a:pPr marL="0" marR="0">
              <a:spcBef>
                <a:spcPts val="0"/>
              </a:spcBef>
              <a:spcAft>
                <a:spcPts val="0"/>
              </a:spcAft>
            </a:pPr>
            <a:r>
              <a:rPr lang="en-US" sz="1800" dirty="0">
                <a:effectLst/>
                <a:latin typeface="Calibri" panose="020F0502020204030204" pitchFamily="34" charset="0"/>
              </a:rPr>
              <a:t>OSINT framework </a:t>
            </a:r>
          </a:p>
          <a:p>
            <a:pPr marL="0" marR="0">
              <a:spcBef>
                <a:spcPts val="0"/>
              </a:spcBef>
              <a:spcAft>
                <a:spcPts val="0"/>
              </a:spcAft>
            </a:pPr>
            <a:r>
              <a:rPr lang="en-US" dirty="0">
                <a:latin typeface="Calibri" panose="020F0502020204030204" pitchFamily="34" charset="0"/>
              </a:rPr>
              <a:t>F</a:t>
            </a:r>
            <a:r>
              <a:rPr lang="en-US" sz="1800" dirty="0">
                <a:effectLst/>
                <a:latin typeface="Calibri" panose="020F0502020204030204" pitchFamily="34" charset="0"/>
              </a:rPr>
              <a:t>ocused on gathering information from free tools or resources. The intention is to help people find free OSINT resources.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hlinkClick r:id="rId3"/>
              </a:rPr>
              <a:t>https://osintframework.com/</a:t>
            </a:r>
            <a:endParaRPr lang="en-US" sz="1800" dirty="0">
              <a:effectLst/>
              <a:latin typeface="Calibri" panose="020F0502020204030204" pitchFamily="34" charset="0"/>
            </a:endParaRPr>
          </a:p>
        </p:txBody>
      </p:sp>
      <p:sp>
        <p:nvSpPr>
          <p:cNvPr id="6" name="TextBox 5">
            <a:extLst>
              <a:ext uri="{FF2B5EF4-FFF2-40B4-BE49-F238E27FC236}">
                <a16:creationId xmlns:a16="http://schemas.microsoft.com/office/drawing/2014/main" id="{B7E11885-671D-C922-EC7C-232288A1FC86}"/>
              </a:ext>
            </a:extLst>
          </p:cNvPr>
          <p:cNvSpPr txBox="1"/>
          <p:nvPr/>
        </p:nvSpPr>
        <p:spPr>
          <a:xfrm>
            <a:off x="913795" y="3381371"/>
            <a:ext cx="6568751" cy="1754326"/>
          </a:xfrm>
          <a:prstGeom prst="rect">
            <a:avLst/>
          </a:prstGeom>
          <a:noFill/>
        </p:spPr>
        <p:txBody>
          <a:bodyPr wrap="square" rtlCol="0">
            <a:spAutoFit/>
          </a:bodyPr>
          <a:lstStyle/>
          <a:p>
            <a:r>
              <a:rPr lang="en-US" dirty="0" err="1">
                <a:latin typeface="Calibri" panose="020F0502020204030204" pitchFamily="34" charset="0"/>
              </a:rPr>
              <a:t>Inteltechniques</a:t>
            </a:r>
            <a:endParaRPr lang="en-US" sz="1800" dirty="0">
              <a:effectLst/>
              <a:latin typeface="Calibri" panose="020F0502020204030204" pitchFamily="34" charset="0"/>
            </a:endParaRPr>
          </a:p>
          <a:p>
            <a:r>
              <a:rPr lang="en-US" sz="1800" dirty="0">
                <a:effectLst/>
                <a:latin typeface="Calibri" panose="020F0502020204030204" pitchFamily="34" charset="0"/>
              </a:rPr>
              <a:t>An amazing site where search tools are offered for Open Source Intelligence Gathering</a:t>
            </a:r>
          </a:p>
          <a:p>
            <a:endParaRPr lang="en-US" dirty="0">
              <a:latin typeface="Calibri" panose="020F0502020204030204" pitchFamily="34" charset="0"/>
            </a:endParaRPr>
          </a:p>
          <a:p>
            <a:r>
              <a:rPr lang="en-US" dirty="0">
                <a:hlinkClick r:id="rId4"/>
              </a:rPr>
              <a:t>https://inteltechniques.com/</a:t>
            </a:r>
            <a:endParaRPr lang="en-US" dirty="0"/>
          </a:p>
          <a:p>
            <a:endParaRPr lang="en-US" dirty="0"/>
          </a:p>
        </p:txBody>
      </p:sp>
    </p:spTree>
    <p:extLst>
      <p:ext uri="{BB962C8B-B14F-4D97-AF65-F5344CB8AC3E}">
        <p14:creationId xmlns:p14="http://schemas.microsoft.com/office/powerpoint/2010/main" val="2722933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F3B04D1D-998E-A850-1935-5CEE328CA5B5}"/>
              </a:ext>
            </a:extLst>
          </p:cNvPr>
          <p:cNvPicPr>
            <a:picLocks noChangeAspect="1"/>
          </p:cNvPicPr>
          <p:nvPr/>
        </p:nvPicPr>
        <p:blipFill>
          <a:blip r:embed="rId3"/>
          <a:stretch>
            <a:fillRect/>
          </a:stretch>
        </p:blipFill>
        <p:spPr>
          <a:xfrm>
            <a:off x="5542383" y="357016"/>
            <a:ext cx="6104471" cy="3270831"/>
          </a:xfrm>
          <a:prstGeom prst="rect">
            <a:avLst/>
          </a:prstGeom>
        </p:spPr>
      </p:pic>
      <p:pic>
        <p:nvPicPr>
          <p:cNvPr id="6" name="Picture 5">
            <a:extLst>
              <a:ext uri="{FF2B5EF4-FFF2-40B4-BE49-F238E27FC236}">
                <a16:creationId xmlns:a16="http://schemas.microsoft.com/office/drawing/2014/main" id="{289C40EC-6A53-60AF-F9E2-878A51A81937}"/>
              </a:ext>
            </a:extLst>
          </p:cNvPr>
          <p:cNvPicPr>
            <a:picLocks noChangeAspect="1"/>
          </p:cNvPicPr>
          <p:nvPr/>
        </p:nvPicPr>
        <p:blipFill>
          <a:blip r:embed="rId4"/>
          <a:stretch>
            <a:fillRect/>
          </a:stretch>
        </p:blipFill>
        <p:spPr>
          <a:xfrm>
            <a:off x="413172" y="3731328"/>
            <a:ext cx="7461866" cy="2769656"/>
          </a:xfrm>
          <a:prstGeom prst="rect">
            <a:avLst/>
          </a:prstGeom>
        </p:spPr>
      </p:pic>
      <p:sp>
        <p:nvSpPr>
          <p:cNvPr id="7" name="TextBox 6">
            <a:extLst>
              <a:ext uri="{FF2B5EF4-FFF2-40B4-BE49-F238E27FC236}">
                <a16:creationId xmlns:a16="http://schemas.microsoft.com/office/drawing/2014/main" id="{96479059-D24D-6A08-C997-D4ECF13FC7BF}"/>
              </a:ext>
            </a:extLst>
          </p:cNvPr>
          <p:cNvSpPr txBox="1"/>
          <p:nvPr/>
        </p:nvSpPr>
        <p:spPr>
          <a:xfrm>
            <a:off x="882437" y="1346100"/>
            <a:ext cx="4114800" cy="646331"/>
          </a:xfrm>
          <a:prstGeom prst="rect">
            <a:avLst/>
          </a:prstGeom>
          <a:noFill/>
        </p:spPr>
        <p:txBody>
          <a:bodyPr wrap="square" rtlCol="0">
            <a:spAutoFit/>
          </a:bodyPr>
          <a:lstStyle/>
          <a:p>
            <a:r>
              <a:rPr lang="en-US" dirty="0"/>
              <a:t>You can simply create a dump within Task Manager</a:t>
            </a:r>
          </a:p>
        </p:txBody>
      </p:sp>
    </p:spTree>
    <p:extLst>
      <p:ext uri="{BB962C8B-B14F-4D97-AF65-F5344CB8AC3E}">
        <p14:creationId xmlns:p14="http://schemas.microsoft.com/office/powerpoint/2010/main" val="3497497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5" name="Picture 4">
            <a:extLst>
              <a:ext uri="{FF2B5EF4-FFF2-40B4-BE49-F238E27FC236}">
                <a16:creationId xmlns:a16="http://schemas.microsoft.com/office/drawing/2014/main" id="{32253D4E-1C89-DF0C-420A-29A3CEB19E2B}"/>
              </a:ext>
            </a:extLst>
          </p:cNvPr>
          <p:cNvPicPr>
            <a:picLocks noChangeAspect="1"/>
          </p:cNvPicPr>
          <p:nvPr/>
        </p:nvPicPr>
        <p:blipFill>
          <a:blip r:embed="rId3"/>
          <a:stretch>
            <a:fillRect/>
          </a:stretch>
        </p:blipFill>
        <p:spPr>
          <a:xfrm>
            <a:off x="2152308" y="605545"/>
            <a:ext cx="7887383" cy="5646909"/>
          </a:xfrm>
          <a:prstGeom prst="rect">
            <a:avLst/>
          </a:prstGeom>
        </p:spPr>
      </p:pic>
    </p:spTree>
    <p:extLst>
      <p:ext uri="{BB962C8B-B14F-4D97-AF65-F5344CB8AC3E}">
        <p14:creationId xmlns:p14="http://schemas.microsoft.com/office/powerpoint/2010/main" val="7401923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8F853BEF-231F-7E0D-4FFC-725DC91B66D0}"/>
              </a:ext>
            </a:extLst>
          </p:cNvPr>
          <p:cNvPicPr>
            <a:picLocks noChangeAspect="1"/>
          </p:cNvPicPr>
          <p:nvPr/>
        </p:nvPicPr>
        <p:blipFill>
          <a:blip r:embed="rId3"/>
          <a:stretch>
            <a:fillRect/>
          </a:stretch>
        </p:blipFill>
        <p:spPr>
          <a:xfrm>
            <a:off x="1028261" y="117823"/>
            <a:ext cx="10135478" cy="6622354"/>
          </a:xfrm>
          <a:prstGeom prst="rect">
            <a:avLst/>
          </a:prstGeom>
        </p:spPr>
      </p:pic>
    </p:spTree>
    <p:extLst>
      <p:ext uri="{BB962C8B-B14F-4D97-AF65-F5344CB8AC3E}">
        <p14:creationId xmlns:p14="http://schemas.microsoft.com/office/powerpoint/2010/main" val="3436445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30172BED-B154-1EDA-2616-133F42B87180}"/>
              </a:ext>
            </a:extLst>
          </p:cNvPr>
          <p:cNvSpPr txBox="1"/>
          <p:nvPr/>
        </p:nvSpPr>
        <p:spPr>
          <a:xfrm>
            <a:off x="4204102" y="531845"/>
            <a:ext cx="3783793" cy="707886"/>
          </a:xfrm>
          <a:prstGeom prst="rect">
            <a:avLst/>
          </a:prstGeom>
          <a:noFill/>
        </p:spPr>
        <p:txBody>
          <a:bodyPr wrap="none" rtlCol="0">
            <a:spAutoFit/>
          </a:bodyPr>
          <a:lstStyle/>
          <a:p>
            <a:r>
              <a:rPr lang="en-US" sz="4000" dirty="0"/>
              <a:t>Scheduled Tasks</a:t>
            </a:r>
          </a:p>
        </p:txBody>
      </p:sp>
      <p:sp>
        <p:nvSpPr>
          <p:cNvPr id="3" name="TextBox 2">
            <a:extLst>
              <a:ext uri="{FF2B5EF4-FFF2-40B4-BE49-F238E27FC236}">
                <a16:creationId xmlns:a16="http://schemas.microsoft.com/office/drawing/2014/main" id="{B98EBB62-A793-4776-7B24-85115153028B}"/>
              </a:ext>
            </a:extLst>
          </p:cNvPr>
          <p:cNvSpPr txBox="1"/>
          <p:nvPr/>
        </p:nvSpPr>
        <p:spPr>
          <a:xfrm>
            <a:off x="681135" y="1763486"/>
            <a:ext cx="11066106" cy="923330"/>
          </a:xfrm>
          <a:prstGeom prst="rect">
            <a:avLst/>
          </a:prstGeom>
          <a:noFill/>
        </p:spPr>
        <p:txBody>
          <a:bodyPr wrap="square" rtlCol="0">
            <a:spAutoFit/>
          </a:bodyPr>
          <a:lstStyle/>
          <a:p>
            <a:r>
              <a:rPr lang="en-US" dirty="0"/>
              <a:t>Scheduled Tasks are meant to run tasks at a set number of intervals that any user can setup (This can also be persistence) when a different user is setting up a task the credentials of that user need to be specified and with this </a:t>
            </a:r>
            <a:r>
              <a:rPr lang="en-US" dirty="0" err="1"/>
              <a:t>mimikatz</a:t>
            </a:r>
            <a:r>
              <a:rPr lang="en-US" dirty="0"/>
              <a:t> can actually retrieve the Cleartext credential from the task</a:t>
            </a:r>
          </a:p>
        </p:txBody>
      </p:sp>
    </p:spTree>
    <p:extLst>
      <p:ext uri="{BB962C8B-B14F-4D97-AF65-F5344CB8AC3E}">
        <p14:creationId xmlns:p14="http://schemas.microsoft.com/office/powerpoint/2010/main" val="476513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B69B9D37-9A24-D1ED-4C00-C5787121A730}"/>
              </a:ext>
            </a:extLst>
          </p:cNvPr>
          <p:cNvPicPr>
            <a:picLocks noChangeAspect="1"/>
          </p:cNvPicPr>
          <p:nvPr/>
        </p:nvPicPr>
        <p:blipFill>
          <a:blip r:embed="rId3"/>
          <a:stretch>
            <a:fillRect/>
          </a:stretch>
        </p:blipFill>
        <p:spPr>
          <a:xfrm>
            <a:off x="3209731" y="1228848"/>
            <a:ext cx="8706224" cy="5255928"/>
          </a:xfrm>
          <a:prstGeom prst="rect">
            <a:avLst/>
          </a:prstGeom>
        </p:spPr>
      </p:pic>
      <p:sp>
        <p:nvSpPr>
          <p:cNvPr id="2" name="TextBox 1">
            <a:extLst>
              <a:ext uri="{FF2B5EF4-FFF2-40B4-BE49-F238E27FC236}">
                <a16:creationId xmlns:a16="http://schemas.microsoft.com/office/drawing/2014/main" id="{F08CC9A5-E881-2235-F632-FFFE5C6E37DF}"/>
              </a:ext>
            </a:extLst>
          </p:cNvPr>
          <p:cNvSpPr txBox="1"/>
          <p:nvPr/>
        </p:nvSpPr>
        <p:spPr>
          <a:xfrm>
            <a:off x="242596" y="559837"/>
            <a:ext cx="7966283" cy="369332"/>
          </a:xfrm>
          <a:prstGeom prst="rect">
            <a:avLst/>
          </a:prstGeom>
          <a:noFill/>
        </p:spPr>
        <p:txBody>
          <a:bodyPr wrap="none" rtlCol="0">
            <a:spAutoFit/>
          </a:bodyPr>
          <a:lstStyle/>
          <a:p>
            <a:r>
              <a:rPr lang="en-US" dirty="0"/>
              <a:t>Only SYSTEM can access these Credentials, not even Administrator can reach it</a:t>
            </a:r>
          </a:p>
        </p:txBody>
      </p:sp>
      <p:sp>
        <p:nvSpPr>
          <p:cNvPr id="5" name="TextBox 4">
            <a:extLst>
              <a:ext uri="{FF2B5EF4-FFF2-40B4-BE49-F238E27FC236}">
                <a16:creationId xmlns:a16="http://schemas.microsoft.com/office/drawing/2014/main" id="{F7F8366C-6B2E-A0B3-E5F7-4E9D49774FB4}"/>
              </a:ext>
            </a:extLst>
          </p:cNvPr>
          <p:cNvSpPr txBox="1"/>
          <p:nvPr/>
        </p:nvSpPr>
        <p:spPr>
          <a:xfrm>
            <a:off x="242596" y="1448891"/>
            <a:ext cx="2858475" cy="261610"/>
          </a:xfrm>
          <a:prstGeom prst="rect">
            <a:avLst/>
          </a:prstGeom>
          <a:noFill/>
        </p:spPr>
        <p:txBody>
          <a:bodyPr wrap="none" rtlCol="0">
            <a:spAutoFit/>
          </a:bodyPr>
          <a:lstStyle/>
          <a:p>
            <a:r>
              <a:rPr lang="en-US" sz="1100" dirty="0"/>
              <a:t>privilege::debug – For Impersonating A User</a:t>
            </a:r>
          </a:p>
        </p:txBody>
      </p:sp>
      <p:sp>
        <p:nvSpPr>
          <p:cNvPr id="6" name="TextBox 5">
            <a:extLst>
              <a:ext uri="{FF2B5EF4-FFF2-40B4-BE49-F238E27FC236}">
                <a16:creationId xmlns:a16="http://schemas.microsoft.com/office/drawing/2014/main" id="{BEFC4CBC-80CC-F5D5-60ED-58690027EBC2}"/>
              </a:ext>
            </a:extLst>
          </p:cNvPr>
          <p:cNvSpPr txBox="1"/>
          <p:nvPr/>
        </p:nvSpPr>
        <p:spPr>
          <a:xfrm>
            <a:off x="244249" y="1968613"/>
            <a:ext cx="2787943" cy="261610"/>
          </a:xfrm>
          <a:prstGeom prst="rect">
            <a:avLst/>
          </a:prstGeom>
          <a:noFill/>
        </p:spPr>
        <p:txBody>
          <a:bodyPr wrap="none" rtlCol="0">
            <a:spAutoFit/>
          </a:bodyPr>
          <a:lstStyle/>
          <a:p>
            <a:r>
              <a:rPr lang="en-US" sz="1100" dirty="0"/>
              <a:t>Token::elevate – To use  a SYSTEM Token</a:t>
            </a:r>
          </a:p>
        </p:txBody>
      </p:sp>
      <p:sp>
        <p:nvSpPr>
          <p:cNvPr id="7" name="TextBox 6">
            <a:extLst>
              <a:ext uri="{FF2B5EF4-FFF2-40B4-BE49-F238E27FC236}">
                <a16:creationId xmlns:a16="http://schemas.microsoft.com/office/drawing/2014/main" id="{2DCEBF5B-E021-AEBE-5FC6-EE0BA9AD0C19}"/>
              </a:ext>
            </a:extLst>
          </p:cNvPr>
          <p:cNvSpPr txBox="1"/>
          <p:nvPr/>
        </p:nvSpPr>
        <p:spPr>
          <a:xfrm>
            <a:off x="242596" y="2536294"/>
            <a:ext cx="3057247" cy="600164"/>
          </a:xfrm>
          <a:prstGeom prst="rect">
            <a:avLst/>
          </a:prstGeom>
          <a:noFill/>
        </p:spPr>
        <p:txBody>
          <a:bodyPr wrap="none" rtlCol="0">
            <a:spAutoFit/>
          </a:bodyPr>
          <a:lstStyle/>
          <a:p>
            <a:r>
              <a:rPr lang="en-US" sz="1100" dirty="0"/>
              <a:t>vault::creds /patch – To grab credentials from a </a:t>
            </a:r>
          </a:p>
          <a:p>
            <a:r>
              <a:rPr lang="en-US" sz="1100" dirty="0"/>
              <a:t>Vault which hold the Task Scheduled </a:t>
            </a:r>
          </a:p>
          <a:p>
            <a:r>
              <a:rPr lang="en-US" sz="1100" dirty="0"/>
              <a:t>Credentials</a:t>
            </a:r>
          </a:p>
        </p:txBody>
      </p:sp>
    </p:spTree>
    <p:extLst>
      <p:ext uri="{BB962C8B-B14F-4D97-AF65-F5344CB8AC3E}">
        <p14:creationId xmlns:p14="http://schemas.microsoft.com/office/powerpoint/2010/main" val="24937126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CA731181-8FBE-1273-E4B0-21A6A2DD0E3B}"/>
              </a:ext>
            </a:extLst>
          </p:cNvPr>
          <p:cNvSpPr txBox="1"/>
          <p:nvPr/>
        </p:nvSpPr>
        <p:spPr>
          <a:xfrm>
            <a:off x="5113196" y="472956"/>
            <a:ext cx="1965603" cy="707886"/>
          </a:xfrm>
          <a:prstGeom prst="rect">
            <a:avLst/>
          </a:prstGeom>
          <a:noFill/>
        </p:spPr>
        <p:txBody>
          <a:bodyPr wrap="none" rtlCol="0">
            <a:spAutoFit/>
          </a:bodyPr>
          <a:lstStyle/>
          <a:p>
            <a:r>
              <a:rPr lang="en-US" sz="4000" dirty="0" err="1"/>
              <a:t>Hashcat</a:t>
            </a:r>
            <a:endParaRPr lang="en-US" sz="4000" dirty="0"/>
          </a:p>
        </p:txBody>
      </p:sp>
      <p:sp>
        <p:nvSpPr>
          <p:cNvPr id="5" name="TextBox 4">
            <a:extLst>
              <a:ext uri="{FF2B5EF4-FFF2-40B4-BE49-F238E27FC236}">
                <a16:creationId xmlns:a16="http://schemas.microsoft.com/office/drawing/2014/main" id="{FFEFAC93-198E-57E2-FCD3-03D95271431E}"/>
              </a:ext>
            </a:extLst>
          </p:cNvPr>
          <p:cNvSpPr txBox="1"/>
          <p:nvPr/>
        </p:nvSpPr>
        <p:spPr>
          <a:xfrm>
            <a:off x="171058" y="1278294"/>
            <a:ext cx="11849878" cy="923330"/>
          </a:xfrm>
          <a:prstGeom prst="rect">
            <a:avLst/>
          </a:prstGeom>
          <a:noFill/>
        </p:spPr>
        <p:txBody>
          <a:bodyPr wrap="square">
            <a:spAutoFit/>
          </a:bodyPr>
          <a:lstStyle/>
          <a:p>
            <a:r>
              <a:rPr lang="en-US" b="1" dirty="0" err="1"/>
              <a:t>hashcat</a:t>
            </a:r>
            <a:r>
              <a:rPr lang="en-US" dirty="0"/>
              <a:t> is the world's fastest and most advanced password recovery utility, supporting five unique modes of attack for over 300 highly-optimized hashing algorithms. </a:t>
            </a:r>
            <a:r>
              <a:rPr lang="en-US" dirty="0" err="1"/>
              <a:t>hashcat</a:t>
            </a:r>
            <a:r>
              <a:rPr lang="en-US" dirty="0"/>
              <a:t> currently supports CPUs, GPUs, and other hardware accelerators on Linux, Windows, and macOS, and has facilities to help enable distributed password cracking.</a:t>
            </a:r>
          </a:p>
        </p:txBody>
      </p:sp>
      <p:pic>
        <p:nvPicPr>
          <p:cNvPr id="7" name="Picture 6" descr="A screenshot of a computer program&#10;&#10;Description automatically generated">
            <a:extLst>
              <a:ext uri="{FF2B5EF4-FFF2-40B4-BE49-F238E27FC236}">
                <a16:creationId xmlns:a16="http://schemas.microsoft.com/office/drawing/2014/main" id="{EEF93EFF-A883-7A2A-4AFA-B9B56C5AE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793" y="2299076"/>
            <a:ext cx="3648408" cy="4459166"/>
          </a:xfrm>
          <a:prstGeom prst="rect">
            <a:avLst/>
          </a:prstGeom>
        </p:spPr>
      </p:pic>
    </p:spTree>
    <p:extLst>
      <p:ext uri="{BB962C8B-B14F-4D97-AF65-F5344CB8AC3E}">
        <p14:creationId xmlns:p14="http://schemas.microsoft.com/office/powerpoint/2010/main" val="204927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828335EC-662D-8D4D-06B1-A65C4836E608}"/>
              </a:ext>
            </a:extLst>
          </p:cNvPr>
          <p:cNvPicPr>
            <a:picLocks noChangeAspect="1"/>
          </p:cNvPicPr>
          <p:nvPr/>
        </p:nvPicPr>
        <p:blipFill>
          <a:blip r:embed="rId3"/>
          <a:stretch>
            <a:fillRect/>
          </a:stretch>
        </p:blipFill>
        <p:spPr>
          <a:xfrm>
            <a:off x="3461658" y="323589"/>
            <a:ext cx="8240752" cy="1666475"/>
          </a:xfrm>
          <a:prstGeom prst="rect">
            <a:avLst/>
          </a:prstGeom>
        </p:spPr>
      </p:pic>
      <p:sp>
        <p:nvSpPr>
          <p:cNvPr id="5" name="TextBox 4">
            <a:extLst>
              <a:ext uri="{FF2B5EF4-FFF2-40B4-BE49-F238E27FC236}">
                <a16:creationId xmlns:a16="http://schemas.microsoft.com/office/drawing/2014/main" id="{30F0D2F1-1CD7-C73B-44BB-D4B70CBE97C9}"/>
              </a:ext>
            </a:extLst>
          </p:cNvPr>
          <p:cNvSpPr txBox="1"/>
          <p:nvPr/>
        </p:nvSpPr>
        <p:spPr>
          <a:xfrm>
            <a:off x="326572" y="972160"/>
            <a:ext cx="3058914" cy="369332"/>
          </a:xfrm>
          <a:prstGeom prst="rect">
            <a:avLst/>
          </a:prstGeom>
          <a:noFill/>
        </p:spPr>
        <p:txBody>
          <a:bodyPr wrap="none" rtlCol="0">
            <a:spAutoFit/>
          </a:bodyPr>
          <a:lstStyle/>
          <a:p>
            <a:r>
              <a:rPr lang="en-US" dirty="0"/>
              <a:t>Starting and Cracking HASH</a:t>
            </a:r>
          </a:p>
        </p:txBody>
      </p:sp>
      <p:sp>
        <p:nvSpPr>
          <p:cNvPr id="7" name="TextBox 6">
            <a:extLst>
              <a:ext uri="{FF2B5EF4-FFF2-40B4-BE49-F238E27FC236}">
                <a16:creationId xmlns:a16="http://schemas.microsoft.com/office/drawing/2014/main" id="{E2260FFC-8826-C19D-0B87-933A70B7A986}"/>
              </a:ext>
            </a:extLst>
          </p:cNvPr>
          <p:cNvSpPr txBox="1"/>
          <p:nvPr/>
        </p:nvSpPr>
        <p:spPr>
          <a:xfrm>
            <a:off x="299386" y="2531998"/>
            <a:ext cx="6172200" cy="1477328"/>
          </a:xfrm>
          <a:prstGeom prst="rect">
            <a:avLst/>
          </a:prstGeom>
          <a:noFill/>
        </p:spPr>
        <p:txBody>
          <a:bodyPr wrap="square">
            <a:spAutoFit/>
          </a:bodyPr>
          <a:lstStyle/>
          <a:p>
            <a:pPr marL="285750" indent="-285750">
              <a:buFont typeface="Wingdings" panose="05000000000000000000" pitchFamily="2" charset="2"/>
              <a:buChar char="Ø"/>
            </a:pPr>
            <a:r>
              <a:rPr lang="en-US" dirty="0"/>
              <a:t>hashcat.exe -a 0 -m 0 hash.txt wordlist.txt</a:t>
            </a:r>
          </a:p>
          <a:p>
            <a:pPr marL="285750" indent="-285750">
              <a:buFont typeface="Wingdings" panose="05000000000000000000" pitchFamily="2" charset="2"/>
              <a:buChar char="Ø"/>
            </a:pPr>
            <a:r>
              <a:rPr lang="en-US" dirty="0"/>
              <a:t>-a: Attack Method</a:t>
            </a:r>
          </a:p>
          <a:p>
            <a:pPr marL="285750" indent="-285750">
              <a:buFont typeface="Wingdings" panose="05000000000000000000" pitchFamily="2" charset="2"/>
              <a:buChar char="Ø"/>
            </a:pPr>
            <a:r>
              <a:rPr lang="en-US" dirty="0"/>
              <a:t>-m: Hash Type</a:t>
            </a:r>
          </a:p>
          <a:p>
            <a:pPr marL="285750" indent="-285750">
              <a:buFont typeface="Wingdings" panose="05000000000000000000" pitchFamily="2" charset="2"/>
              <a:buChar char="Ø"/>
            </a:pPr>
            <a:r>
              <a:rPr lang="en-US" dirty="0"/>
              <a:t>Hash File</a:t>
            </a:r>
          </a:p>
          <a:p>
            <a:pPr marL="285750" indent="-285750">
              <a:buFont typeface="Wingdings" panose="05000000000000000000" pitchFamily="2" charset="2"/>
              <a:buChar char="Ø"/>
            </a:pPr>
            <a:r>
              <a:rPr lang="en-US"/>
              <a:t>Dictionary File</a:t>
            </a:r>
            <a:endParaRPr lang="en-US" dirty="0"/>
          </a:p>
        </p:txBody>
      </p:sp>
      <p:pic>
        <p:nvPicPr>
          <p:cNvPr id="9" name="Picture 8">
            <a:extLst>
              <a:ext uri="{FF2B5EF4-FFF2-40B4-BE49-F238E27FC236}">
                <a16:creationId xmlns:a16="http://schemas.microsoft.com/office/drawing/2014/main" id="{3BE48748-9081-07E3-EE20-A77C08CA71DF}"/>
              </a:ext>
            </a:extLst>
          </p:cNvPr>
          <p:cNvPicPr>
            <a:picLocks noChangeAspect="1"/>
          </p:cNvPicPr>
          <p:nvPr/>
        </p:nvPicPr>
        <p:blipFill>
          <a:blip r:embed="rId4"/>
          <a:stretch>
            <a:fillRect/>
          </a:stretch>
        </p:blipFill>
        <p:spPr>
          <a:xfrm>
            <a:off x="5278860" y="2065063"/>
            <a:ext cx="6423550" cy="4717939"/>
          </a:xfrm>
          <a:prstGeom prst="rect">
            <a:avLst/>
          </a:prstGeom>
        </p:spPr>
      </p:pic>
    </p:spTree>
    <p:extLst>
      <p:ext uri="{BB962C8B-B14F-4D97-AF65-F5344CB8AC3E}">
        <p14:creationId xmlns:p14="http://schemas.microsoft.com/office/powerpoint/2010/main" val="19949460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AA56FC49-7E33-21C0-43A3-3CFEF5262B2C}"/>
              </a:ext>
            </a:extLst>
          </p:cNvPr>
          <p:cNvSpPr txBox="1"/>
          <p:nvPr/>
        </p:nvSpPr>
        <p:spPr>
          <a:xfrm>
            <a:off x="5000442" y="3044279"/>
            <a:ext cx="2191113" cy="769441"/>
          </a:xfrm>
          <a:prstGeom prst="rect">
            <a:avLst/>
          </a:prstGeom>
          <a:noFill/>
        </p:spPr>
        <p:txBody>
          <a:bodyPr wrap="none" rtlCol="0">
            <a:spAutoFit/>
          </a:bodyPr>
          <a:lstStyle/>
          <a:p>
            <a:r>
              <a:rPr lang="en-US" sz="4400" dirty="0"/>
              <a:t>Exercise</a:t>
            </a:r>
          </a:p>
        </p:txBody>
      </p:sp>
    </p:spTree>
    <p:extLst>
      <p:ext uri="{BB962C8B-B14F-4D97-AF65-F5344CB8AC3E}">
        <p14:creationId xmlns:p14="http://schemas.microsoft.com/office/powerpoint/2010/main" val="30588359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Lateral Movement</a:t>
            </a:r>
          </a:p>
        </p:txBody>
      </p:sp>
      <p:sp>
        <p:nvSpPr>
          <p:cNvPr id="3" name="TextBox 2">
            <a:extLst>
              <a:ext uri="{FF2B5EF4-FFF2-40B4-BE49-F238E27FC236}">
                <a16:creationId xmlns:a16="http://schemas.microsoft.com/office/drawing/2014/main" id="{0602BFA9-33E1-6C4F-ABFB-BEE2E63EF76A}"/>
              </a:ext>
            </a:extLst>
          </p:cNvPr>
          <p:cNvSpPr txBox="1"/>
          <p:nvPr/>
        </p:nvSpPr>
        <p:spPr>
          <a:xfrm>
            <a:off x="1006016" y="1727985"/>
            <a:ext cx="10169319" cy="2308324"/>
          </a:xfrm>
          <a:prstGeom prst="rect">
            <a:avLst/>
          </a:prstGeom>
          <a:noFill/>
        </p:spPr>
        <p:txBody>
          <a:bodyPr wrap="square">
            <a:spAutoFit/>
          </a:bodyPr>
          <a:lstStyle/>
          <a:p>
            <a:r>
              <a:rPr lang="en-US" sz="1800" dirty="0">
                <a:effectLst/>
                <a:latin typeface="Calibri" panose="020F0502020204030204" pitchFamily="34" charset="0"/>
              </a:rPr>
              <a:t>Lateral movement is when our Operator will try to jump from one workstation to another, in this section Situational Awareness plays a big role, the operator will need to locate workstations/servers that can help in reaching our goal</a:t>
            </a:r>
          </a:p>
          <a:p>
            <a:endParaRPr lang="en-US" dirty="0">
              <a:latin typeface="Calibri" panose="020F0502020204030204" pitchFamily="34" charset="0"/>
            </a:endParaRPr>
          </a:p>
          <a:p>
            <a:endParaRPr lang="en-US" dirty="0">
              <a:latin typeface="Calibri" panose="020F0502020204030204" pitchFamily="34" charset="0"/>
            </a:endParaRPr>
          </a:p>
          <a:p>
            <a:r>
              <a:rPr lang="en-US" dirty="0">
                <a:latin typeface="Calibri" panose="020F0502020204030204" pitchFamily="34" charset="0"/>
              </a:rPr>
              <a:t>OPSEC:  Consider understanding the environment, if the network uses certain applications or services to move around. No need for complicated exploits and techniques if we can just blend in with what they are working with (Citrix, TeamViewer, VNC, </a:t>
            </a:r>
            <a:r>
              <a:rPr lang="en-US" dirty="0" err="1">
                <a:latin typeface="Calibri" panose="020F0502020204030204" pitchFamily="34" charset="0"/>
              </a:rPr>
              <a:t>etc</a:t>
            </a:r>
            <a:r>
              <a:rPr lang="en-US" dirty="0">
                <a:latin typeface="Calibri" panose="020F0502020204030204" pitchFamily="34" charset="0"/>
              </a:rPr>
              <a:t>)</a:t>
            </a:r>
            <a:endParaRPr lang="en-US" dirty="0"/>
          </a:p>
        </p:txBody>
      </p:sp>
    </p:spTree>
    <p:extLst>
      <p:ext uri="{BB962C8B-B14F-4D97-AF65-F5344CB8AC3E}">
        <p14:creationId xmlns:p14="http://schemas.microsoft.com/office/powerpoint/2010/main" val="42290076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5CC34B9A-F19D-7ED7-782B-96B03865F5EC}"/>
              </a:ext>
            </a:extLst>
          </p:cNvPr>
          <p:cNvSpPr txBox="1"/>
          <p:nvPr/>
        </p:nvSpPr>
        <p:spPr>
          <a:xfrm>
            <a:off x="2827315" y="587828"/>
            <a:ext cx="6537367" cy="707886"/>
          </a:xfrm>
          <a:prstGeom prst="rect">
            <a:avLst/>
          </a:prstGeom>
          <a:noFill/>
        </p:spPr>
        <p:txBody>
          <a:bodyPr wrap="none" rtlCol="0">
            <a:spAutoFit/>
          </a:bodyPr>
          <a:lstStyle/>
          <a:p>
            <a:r>
              <a:rPr lang="en-US" sz="4000" dirty="0"/>
              <a:t>Finding Local Admin Access</a:t>
            </a:r>
          </a:p>
        </p:txBody>
      </p:sp>
      <p:sp>
        <p:nvSpPr>
          <p:cNvPr id="3" name="TextBox 2">
            <a:extLst>
              <a:ext uri="{FF2B5EF4-FFF2-40B4-BE49-F238E27FC236}">
                <a16:creationId xmlns:a16="http://schemas.microsoft.com/office/drawing/2014/main" id="{6A5216E0-AF2E-5EAF-09C4-C80F04DA7A56}"/>
              </a:ext>
            </a:extLst>
          </p:cNvPr>
          <p:cNvSpPr txBox="1"/>
          <p:nvPr/>
        </p:nvSpPr>
        <p:spPr>
          <a:xfrm>
            <a:off x="1278352" y="1295714"/>
            <a:ext cx="9635292" cy="646331"/>
          </a:xfrm>
          <a:prstGeom prst="rect">
            <a:avLst/>
          </a:prstGeom>
          <a:noFill/>
        </p:spPr>
        <p:txBody>
          <a:bodyPr wrap="square" rtlCol="0">
            <a:spAutoFit/>
          </a:bodyPr>
          <a:lstStyle/>
          <a:p>
            <a:r>
              <a:rPr lang="en-US" dirty="0"/>
              <a:t>We need to find WHERE we can execute commands, workstations, servers, printers. What locations can we reach with our new credentials.</a:t>
            </a:r>
          </a:p>
        </p:txBody>
      </p:sp>
      <p:sp>
        <p:nvSpPr>
          <p:cNvPr id="5" name="TextBox 4">
            <a:extLst>
              <a:ext uri="{FF2B5EF4-FFF2-40B4-BE49-F238E27FC236}">
                <a16:creationId xmlns:a16="http://schemas.microsoft.com/office/drawing/2014/main" id="{CBCB7A44-D410-B3D7-ABA6-07D25AB7A44A}"/>
              </a:ext>
            </a:extLst>
          </p:cNvPr>
          <p:cNvSpPr txBox="1"/>
          <p:nvPr/>
        </p:nvSpPr>
        <p:spPr>
          <a:xfrm>
            <a:off x="1278352" y="2406762"/>
            <a:ext cx="9132693" cy="2031325"/>
          </a:xfrm>
          <a:prstGeom prst="rect">
            <a:avLst/>
          </a:prstGeom>
          <a:noFill/>
        </p:spPr>
        <p:txBody>
          <a:bodyPr wrap="none" rtlCol="0">
            <a:spAutoFit/>
          </a:bodyPr>
          <a:lstStyle/>
          <a:p>
            <a:pPr marL="285750" indent="-285750">
              <a:buFont typeface="Wingdings" panose="05000000000000000000" pitchFamily="2" charset="2"/>
              <a:buChar char="Ø"/>
            </a:pPr>
            <a:r>
              <a:rPr lang="en-US" dirty="0" err="1"/>
              <a:t>SharpView</a:t>
            </a:r>
            <a:r>
              <a:rPr lang="en-US" dirty="0"/>
              <a:t> – Find-</a:t>
            </a:r>
            <a:r>
              <a:rPr lang="en-US" dirty="0" err="1"/>
              <a:t>LocalAdminAccess</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PowerShell – Find-</a:t>
            </a:r>
            <a:r>
              <a:rPr lang="en-US" dirty="0" err="1"/>
              <a:t>PSRemotingLocalAdminAccess</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PowerShell – Invoke-Command –</a:t>
            </a:r>
            <a:r>
              <a:rPr lang="en-US" dirty="0" err="1"/>
              <a:t>ComputerName</a:t>
            </a:r>
            <a:r>
              <a:rPr lang="en-US" dirty="0"/>
              <a:t> NAME – </a:t>
            </a:r>
            <a:r>
              <a:rPr lang="en-US" dirty="0" err="1"/>
              <a:t>ScriptBlock</a:t>
            </a:r>
            <a:r>
              <a:rPr lang="en-US" dirty="0"/>
              <a:t> {COMMAND}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Dir – Listing the C$ Directory means we are Administrator on the host (sort of)</a:t>
            </a:r>
          </a:p>
        </p:txBody>
      </p:sp>
    </p:spTree>
    <p:extLst>
      <p:ext uri="{BB962C8B-B14F-4D97-AF65-F5344CB8AC3E}">
        <p14:creationId xmlns:p14="http://schemas.microsoft.com/office/powerpoint/2010/main" val="3980643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OSINT Framework</a:t>
            </a:r>
          </a:p>
        </p:txBody>
      </p:sp>
      <p:pic>
        <p:nvPicPr>
          <p:cNvPr id="1026" name="Picture 2" descr="Email &#10;o &#10;Common Email Formats &#10;o &#10;username &#10;o &#10;Email Verification &#10;Email Address &#10;Breach Data O &#10;o &#10;Domain Name &#10;o &#10;Spam Reputation Lists &#10;o &#10;I P Address &#10;o &#10;Mail Blacklists &#10;Images / Videos / Docs &#10;o &#10;Social Networks &#10;ThatsThem &#10;o &#10;Hunter &#10;C) Email to Address (R) &#10;Ripl &#10;VoilaNorbe11 &#10;Reverse Genie Email &#10;theHarvester (T) &#10;Infoga (T) &#10;MailD8 &#10;o &#10;Skymem &#10;MailsHunt ">
            <a:extLst>
              <a:ext uri="{FF2B5EF4-FFF2-40B4-BE49-F238E27FC236}">
                <a16:creationId xmlns:a16="http://schemas.microsoft.com/office/drawing/2014/main" id="{BBC3AAE5-97F2-526B-4CEA-66EDC063D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648" y="1650202"/>
            <a:ext cx="9186055" cy="346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4570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8C02AC41-A8C0-5CCB-B33E-F0871502C029}"/>
              </a:ext>
            </a:extLst>
          </p:cNvPr>
          <p:cNvPicPr>
            <a:picLocks noChangeAspect="1"/>
          </p:cNvPicPr>
          <p:nvPr/>
        </p:nvPicPr>
        <p:blipFill>
          <a:blip r:embed="rId3"/>
          <a:stretch>
            <a:fillRect/>
          </a:stretch>
        </p:blipFill>
        <p:spPr>
          <a:xfrm>
            <a:off x="601726" y="579219"/>
            <a:ext cx="4046571" cy="1295512"/>
          </a:xfrm>
          <a:prstGeom prst="rect">
            <a:avLst/>
          </a:prstGeom>
        </p:spPr>
      </p:pic>
      <p:pic>
        <p:nvPicPr>
          <p:cNvPr id="6" name="Picture 5">
            <a:extLst>
              <a:ext uri="{FF2B5EF4-FFF2-40B4-BE49-F238E27FC236}">
                <a16:creationId xmlns:a16="http://schemas.microsoft.com/office/drawing/2014/main" id="{ADAB350F-5940-C391-17A3-399740D1ADFC}"/>
              </a:ext>
            </a:extLst>
          </p:cNvPr>
          <p:cNvPicPr>
            <a:picLocks noChangeAspect="1"/>
          </p:cNvPicPr>
          <p:nvPr/>
        </p:nvPicPr>
        <p:blipFill>
          <a:blip r:embed="rId4"/>
          <a:stretch>
            <a:fillRect/>
          </a:stretch>
        </p:blipFill>
        <p:spPr>
          <a:xfrm>
            <a:off x="5505246" y="1874731"/>
            <a:ext cx="5829805" cy="3635055"/>
          </a:xfrm>
          <a:prstGeom prst="rect">
            <a:avLst/>
          </a:prstGeom>
        </p:spPr>
      </p:pic>
      <p:sp>
        <p:nvSpPr>
          <p:cNvPr id="7" name="TextBox 6">
            <a:extLst>
              <a:ext uri="{FF2B5EF4-FFF2-40B4-BE49-F238E27FC236}">
                <a16:creationId xmlns:a16="http://schemas.microsoft.com/office/drawing/2014/main" id="{FAF56074-50CA-99DF-8CFF-43BEDBE02868}"/>
              </a:ext>
            </a:extLst>
          </p:cNvPr>
          <p:cNvSpPr txBox="1"/>
          <p:nvPr/>
        </p:nvSpPr>
        <p:spPr>
          <a:xfrm>
            <a:off x="443106" y="2690336"/>
            <a:ext cx="4782037" cy="1200329"/>
          </a:xfrm>
          <a:prstGeom prst="rect">
            <a:avLst/>
          </a:prstGeom>
          <a:noFill/>
        </p:spPr>
        <p:txBody>
          <a:bodyPr wrap="square" rtlCol="0">
            <a:spAutoFit/>
          </a:bodyPr>
          <a:lstStyle/>
          <a:p>
            <a:r>
              <a:rPr lang="en-US" dirty="0"/>
              <a:t>Havoc has a module named “token” with this you can create a token for a user you have credentials for and use it in your current session.</a:t>
            </a:r>
          </a:p>
        </p:txBody>
      </p:sp>
      <p:sp>
        <p:nvSpPr>
          <p:cNvPr id="8" name="TextBox 7">
            <a:extLst>
              <a:ext uri="{FF2B5EF4-FFF2-40B4-BE49-F238E27FC236}">
                <a16:creationId xmlns:a16="http://schemas.microsoft.com/office/drawing/2014/main" id="{40D32D29-FA36-2F12-B0C7-FB7994EA6EB0}"/>
              </a:ext>
            </a:extLst>
          </p:cNvPr>
          <p:cNvSpPr txBox="1"/>
          <p:nvPr/>
        </p:nvSpPr>
        <p:spPr>
          <a:xfrm>
            <a:off x="443106" y="4706270"/>
            <a:ext cx="4782037" cy="646331"/>
          </a:xfrm>
          <a:prstGeom prst="rect">
            <a:avLst/>
          </a:prstGeom>
          <a:noFill/>
        </p:spPr>
        <p:txBody>
          <a:bodyPr wrap="square" rtlCol="0">
            <a:spAutoFit/>
          </a:bodyPr>
          <a:lstStyle/>
          <a:p>
            <a:r>
              <a:rPr lang="en-US" dirty="0"/>
              <a:t>This allows us to list directories but how to we move here??</a:t>
            </a:r>
          </a:p>
        </p:txBody>
      </p:sp>
      <p:sp>
        <p:nvSpPr>
          <p:cNvPr id="2" name="TextBox 1">
            <a:extLst>
              <a:ext uri="{FF2B5EF4-FFF2-40B4-BE49-F238E27FC236}">
                <a16:creationId xmlns:a16="http://schemas.microsoft.com/office/drawing/2014/main" id="{D957A356-13DE-6B5E-A998-1F3CA6B0B2C7}"/>
              </a:ext>
            </a:extLst>
          </p:cNvPr>
          <p:cNvSpPr txBox="1"/>
          <p:nvPr/>
        </p:nvSpPr>
        <p:spPr>
          <a:xfrm>
            <a:off x="5505246" y="1042309"/>
            <a:ext cx="878189" cy="369332"/>
          </a:xfrm>
          <a:prstGeom prst="rect">
            <a:avLst/>
          </a:prstGeom>
          <a:noFill/>
        </p:spPr>
        <p:txBody>
          <a:bodyPr wrap="none" rtlCol="0">
            <a:spAutoFit/>
          </a:bodyPr>
          <a:lstStyle/>
          <a:p>
            <a:r>
              <a:rPr lang="en-US" dirty="0"/>
              <a:t>Tokens</a:t>
            </a:r>
          </a:p>
        </p:txBody>
      </p:sp>
    </p:spTree>
    <p:extLst>
      <p:ext uri="{BB962C8B-B14F-4D97-AF65-F5344CB8AC3E}">
        <p14:creationId xmlns:p14="http://schemas.microsoft.com/office/powerpoint/2010/main" val="600766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1B2F9B41-9295-264D-210B-432A8AF02DBE}"/>
              </a:ext>
            </a:extLst>
          </p:cNvPr>
          <p:cNvSpPr txBox="1"/>
          <p:nvPr/>
        </p:nvSpPr>
        <p:spPr>
          <a:xfrm>
            <a:off x="2331410" y="410547"/>
            <a:ext cx="7529177" cy="646331"/>
          </a:xfrm>
          <a:prstGeom prst="rect">
            <a:avLst/>
          </a:prstGeom>
          <a:noFill/>
        </p:spPr>
        <p:txBody>
          <a:bodyPr wrap="none" rtlCol="0">
            <a:spAutoFit/>
          </a:bodyPr>
          <a:lstStyle/>
          <a:p>
            <a:r>
              <a:rPr lang="en-US" sz="3600" dirty="0"/>
              <a:t>Find-</a:t>
            </a:r>
            <a:r>
              <a:rPr lang="en-US" sz="3600" dirty="0" err="1"/>
              <a:t>PSRemotingLocalAdminAccess</a:t>
            </a:r>
            <a:endParaRPr lang="en-US" sz="3600" dirty="0"/>
          </a:p>
        </p:txBody>
      </p:sp>
      <p:pic>
        <p:nvPicPr>
          <p:cNvPr id="5" name="Picture 4">
            <a:extLst>
              <a:ext uri="{FF2B5EF4-FFF2-40B4-BE49-F238E27FC236}">
                <a16:creationId xmlns:a16="http://schemas.microsoft.com/office/drawing/2014/main" id="{8BD2C944-2FD7-CA51-40E4-8AADD54BC1B3}"/>
              </a:ext>
            </a:extLst>
          </p:cNvPr>
          <p:cNvPicPr>
            <a:picLocks noChangeAspect="1"/>
          </p:cNvPicPr>
          <p:nvPr/>
        </p:nvPicPr>
        <p:blipFill>
          <a:blip r:embed="rId3"/>
          <a:stretch>
            <a:fillRect/>
          </a:stretch>
        </p:blipFill>
        <p:spPr>
          <a:xfrm>
            <a:off x="529105" y="1988695"/>
            <a:ext cx="11133785" cy="1440305"/>
          </a:xfrm>
          <a:prstGeom prst="rect">
            <a:avLst/>
          </a:prstGeom>
        </p:spPr>
      </p:pic>
      <p:sp>
        <p:nvSpPr>
          <p:cNvPr id="6" name="TextBox 5">
            <a:extLst>
              <a:ext uri="{FF2B5EF4-FFF2-40B4-BE49-F238E27FC236}">
                <a16:creationId xmlns:a16="http://schemas.microsoft.com/office/drawing/2014/main" id="{FDFCD3BF-2B3C-3AE5-A44A-2F3D47076D1B}"/>
              </a:ext>
            </a:extLst>
          </p:cNvPr>
          <p:cNvSpPr txBox="1"/>
          <p:nvPr/>
        </p:nvSpPr>
        <p:spPr>
          <a:xfrm>
            <a:off x="1514877" y="3758505"/>
            <a:ext cx="9162239" cy="923330"/>
          </a:xfrm>
          <a:prstGeom prst="rect">
            <a:avLst/>
          </a:prstGeom>
          <a:noFill/>
        </p:spPr>
        <p:txBody>
          <a:bodyPr wrap="square" rtlCol="0">
            <a:spAutoFit/>
          </a:bodyPr>
          <a:lstStyle/>
          <a:p>
            <a:r>
              <a:rPr lang="en-US" dirty="0"/>
              <a:t>This will create a list of Workstations available in a domain and utilize the Invoke-Command method to execute a command on the computer list, if successful it will point out what workstation</a:t>
            </a:r>
          </a:p>
        </p:txBody>
      </p:sp>
    </p:spTree>
    <p:extLst>
      <p:ext uri="{BB962C8B-B14F-4D97-AF65-F5344CB8AC3E}">
        <p14:creationId xmlns:p14="http://schemas.microsoft.com/office/powerpoint/2010/main" val="15280838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6CE27BCC-6A3B-BCB2-3772-652CFA9B92F8}"/>
              </a:ext>
            </a:extLst>
          </p:cNvPr>
          <p:cNvSpPr txBox="1"/>
          <p:nvPr/>
        </p:nvSpPr>
        <p:spPr>
          <a:xfrm>
            <a:off x="4985759" y="550506"/>
            <a:ext cx="2220480" cy="707886"/>
          </a:xfrm>
          <a:prstGeom prst="rect">
            <a:avLst/>
          </a:prstGeom>
          <a:noFill/>
        </p:spPr>
        <p:txBody>
          <a:bodyPr wrap="none" rtlCol="0">
            <a:spAutoFit/>
          </a:bodyPr>
          <a:lstStyle/>
          <a:p>
            <a:r>
              <a:rPr lang="en-US" sz="4000" dirty="0"/>
              <a:t>PSEXEC</a:t>
            </a:r>
          </a:p>
        </p:txBody>
      </p:sp>
      <p:sp>
        <p:nvSpPr>
          <p:cNvPr id="5" name="TextBox 4">
            <a:extLst>
              <a:ext uri="{FF2B5EF4-FFF2-40B4-BE49-F238E27FC236}">
                <a16:creationId xmlns:a16="http://schemas.microsoft.com/office/drawing/2014/main" id="{597ACA94-CC30-F785-370C-B2322E6E9662}"/>
              </a:ext>
            </a:extLst>
          </p:cNvPr>
          <p:cNvSpPr txBox="1"/>
          <p:nvPr/>
        </p:nvSpPr>
        <p:spPr>
          <a:xfrm>
            <a:off x="233264" y="1347233"/>
            <a:ext cx="11569959" cy="2585323"/>
          </a:xfrm>
          <a:prstGeom prst="rect">
            <a:avLst/>
          </a:prstGeom>
          <a:noFill/>
        </p:spPr>
        <p:txBody>
          <a:bodyPr wrap="square">
            <a:spAutoFit/>
          </a:bodyPr>
          <a:lstStyle/>
          <a:p>
            <a:r>
              <a:rPr lang="en-US" dirty="0" err="1"/>
              <a:t>PsExec</a:t>
            </a:r>
            <a:r>
              <a:rPr lang="en-US" dirty="0"/>
              <a:t> is a command-line utility provided by Microsoft </a:t>
            </a:r>
            <a:r>
              <a:rPr lang="en-US" dirty="0" err="1"/>
              <a:t>Sysinternals</a:t>
            </a:r>
            <a:r>
              <a:rPr lang="en-US" dirty="0"/>
              <a:t> that allows you to execute processes on remote systems. It is particularly useful for system administrators and IT professionals for tasks such as remote administration, troubleshooting, and running commands or programs on multiple machines.</a:t>
            </a:r>
          </a:p>
          <a:p>
            <a:endParaRPr lang="en-US" dirty="0"/>
          </a:p>
          <a:p>
            <a:r>
              <a:rPr lang="en-US" dirty="0"/>
              <a:t>HAVOC has a built-in support for PSEXEC</a:t>
            </a:r>
          </a:p>
          <a:p>
            <a:endParaRPr lang="en-US" dirty="0"/>
          </a:p>
          <a:p>
            <a:r>
              <a:rPr lang="en-US" dirty="0"/>
              <a:t>Example:</a:t>
            </a:r>
          </a:p>
          <a:p>
            <a:endParaRPr lang="en-US" dirty="0"/>
          </a:p>
          <a:p>
            <a:r>
              <a:rPr lang="en-US" dirty="0" err="1"/>
              <a:t>psexec</a:t>
            </a:r>
            <a:r>
              <a:rPr lang="en-US" dirty="0"/>
              <a:t> \\RemoteComputer -u Username -p Password cmd.exe</a:t>
            </a:r>
          </a:p>
        </p:txBody>
      </p:sp>
    </p:spTree>
    <p:extLst>
      <p:ext uri="{BB962C8B-B14F-4D97-AF65-F5344CB8AC3E}">
        <p14:creationId xmlns:p14="http://schemas.microsoft.com/office/powerpoint/2010/main" val="21388917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623ABD60-5D22-A1EB-6D3B-0FFE05C28923}"/>
              </a:ext>
            </a:extLst>
          </p:cNvPr>
          <p:cNvSpPr txBox="1"/>
          <p:nvPr/>
        </p:nvSpPr>
        <p:spPr>
          <a:xfrm>
            <a:off x="1201703" y="1120676"/>
            <a:ext cx="9788591" cy="2308324"/>
          </a:xfrm>
          <a:prstGeom prst="rect">
            <a:avLst/>
          </a:prstGeom>
          <a:noFill/>
        </p:spPr>
        <p:txBody>
          <a:bodyPr wrap="square" rtlCol="0">
            <a:spAutoFit/>
          </a:bodyPr>
          <a:lstStyle/>
          <a:p>
            <a:r>
              <a:rPr lang="en-US" dirty="0"/>
              <a:t>Havoc will connect to the remote host, create a Service and add the BIN Path to the bin we tell it to utilize, will be able to connect to the remote machine by utilizing the pivot command:</a:t>
            </a:r>
          </a:p>
          <a:p>
            <a:endParaRPr lang="en-US" dirty="0"/>
          </a:p>
          <a:p>
            <a:r>
              <a:rPr lang="en-US" dirty="0"/>
              <a:t>To complete the process will use the jump-exec command from Havoc will give it the method, remote workstation and the path where our SERVICE Binary is located.</a:t>
            </a:r>
          </a:p>
          <a:p>
            <a:endParaRPr lang="en-US" dirty="0"/>
          </a:p>
          <a:p>
            <a:r>
              <a:rPr lang="en-US" dirty="0"/>
              <a:t>Finally, we can connect to it by using the pivot command with the remote workstation and pipe name as parameters</a:t>
            </a:r>
          </a:p>
        </p:txBody>
      </p:sp>
    </p:spTree>
    <p:extLst>
      <p:ext uri="{BB962C8B-B14F-4D97-AF65-F5344CB8AC3E}">
        <p14:creationId xmlns:p14="http://schemas.microsoft.com/office/powerpoint/2010/main" val="37356052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2F23F296-6DF4-7177-045C-53995E9BBEA4}"/>
              </a:ext>
            </a:extLst>
          </p:cNvPr>
          <p:cNvPicPr>
            <a:picLocks noChangeAspect="1"/>
          </p:cNvPicPr>
          <p:nvPr/>
        </p:nvPicPr>
        <p:blipFill>
          <a:blip r:embed="rId3"/>
          <a:stretch>
            <a:fillRect/>
          </a:stretch>
        </p:blipFill>
        <p:spPr>
          <a:xfrm>
            <a:off x="1970706" y="4700245"/>
            <a:ext cx="7491109" cy="1722269"/>
          </a:xfrm>
          <a:prstGeom prst="rect">
            <a:avLst/>
          </a:prstGeom>
        </p:spPr>
      </p:pic>
      <p:sp>
        <p:nvSpPr>
          <p:cNvPr id="5" name="TextBox 4">
            <a:extLst>
              <a:ext uri="{FF2B5EF4-FFF2-40B4-BE49-F238E27FC236}">
                <a16:creationId xmlns:a16="http://schemas.microsoft.com/office/drawing/2014/main" id="{C1E8405D-1DA5-35A5-F632-CCEFD196EE5A}"/>
              </a:ext>
            </a:extLst>
          </p:cNvPr>
          <p:cNvSpPr txBox="1"/>
          <p:nvPr/>
        </p:nvSpPr>
        <p:spPr>
          <a:xfrm>
            <a:off x="420145" y="1855380"/>
            <a:ext cx="2727029" cy="369332"/>
          </a:xfrm>
          <a:prstGeom prst="rect">
            <a:avLst/>
          </a:prstGeom>
          <a:noFill/>
        </p:spPr>
        <p:txBody>
          <a:bodyPr wrap="none" rtlCol="0">
            <a:spAutoFit/>
          </a:bodyPr>
          <a:lstStyle/>
          <a:p>
            <a:r>
              <a:rPr lang="en-US" dirty="0"/>
              <a:t>Building an SMB Listener</a:t>
            </a:r>
          </a:p>
        </p:txBody>
      </p:sp>
      <p:pic>
        <p:nvPicPr>
          <p:cNvPr id="7" name="Picture 6">
            <a:extLst>
              <a:ext uri="{FF2B5EF4-FFF2-40B4-BE49-F238E27FC236}">
                <a16:creationId xmlns:a16="http://schemas.microsoft.com/office/drawing/2014/main" id="{8B781D1D-C25F-CB71-2E0E-FF6313A5954F}"/>
              </a:ext>
            </a:extLst>
          </p:cNvPr>
          <p:cNvPicPr>
            <a:picLocks noChangeAspect="1"/>
          </p:cNvPicPr>
          <p:nvPr/>
        </p:nvPicPr>
        <p:blipFill>
          <a:blip r:embed="rId4"/>
          <a:stretch>
            <a:fillRect/>
          </a:stretch>
        </p:blipFill>
        <p:spPr>
          <a:xfrm>
            <a:off x="3563426" y="1005076"/>
            <a:ext cx="4305673" cy="2690093"/>
          </a:xfrm>
          <a:prstGeom prst="rect">
            <a:avLst/>
          </a:prstGeom>
        </p:spPr>
      </p:pic>
      <p:sp>
        <p:nvSpPr>
          <p:cNvPr id="9" name="TextBox 8">
            <a:extLst>
              <a:ext uri="{FF2B5EF4-FFF2-40B4-BE49-F238E27FC236}">
                <a16:creationId xmlns:a16="http://schemas.microsoft.com/office/drawing/2014/main" id="{F883B443-E271-C3E5-FC4A-125779743221}"/>
              </a:ext>
            </a:extLst>
          </p:cNvPr>
          <p:cNvSpPr txBox="1"/>
          <p:nvPr/>
        </p:nvSpPr>
        <p:spPr>
          <a:xfrm>
            <a:off x="1970706" y="4080092"/>
            <a:ext cx="6172200" cy="369332"/>
          </a:xfrm>
          <a:prstGeom prst="rect">
            <a:avLst/>
          </a:prstGeom>
          <a:noFill/>
        </p:spPr>
        <p:txBody>
          <a:bodyPr wrap="square">
            <a:spAutoFit/>
          </a:bodyPr>
          <a:lstStyle/>
          <a:p>
            <a:r>
              <a:rPr lang="en-US" dirty="0"/>
              <a:t>Available Lateral Movement modules</a:t>
            </a:r>
          </a:p>
        </p:txBody>
      </p:sp>
    </p:spTree>
    <p:extLst>
      <p:ext uri="{BB962C8B-B14F-4D97-AF65-F5344CB8AC3E}">
        <p14:creationId xmlns:p14="http://schemas.microsoft.com/office/powerpoint/2010/main" val="10869847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B97A6634-1176-B232-0339-E86ED81C112D}"/>
              </a:ext>
            </a:extLst>
          </p:cNvPr>
          <p:cNvPicPr>
            <a:picLocks noChangeAspect="1"/>
          </p:cNvPicPr>
          <p:nvPr/>
        </p:nvPicPr>
        <p:blipFill>
          <a:blip r:embed="rId3"/>
          <a:stretch>
            <a:fillRect/>
          </a:stretch>
        </p:blipFill>
        <p:spPr>
          <a:xfrm>
            <a:off x="332674" y="761066"/>
            <a:ext cx="11526651" cy="5335867"/>
          </a:xfrm>
          <a:prstGeom prst="rect">
            <a:avLst/>
          </a:prstGeom>
        </p:spPr>
      </p:pic>
    </p:spTree>
    <p:extLst>
      <p:ext uri="{BB962C8B-B14F-4D97-AF65-F5344CB8AC3E}">
        <p14:creationId xmlns:p14="http://schemas.microsoft.com/office/powerpoint/2010/main" val="4154403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6" name="TextBox 5">
            <a:extLst>
              <a:ext uri="{FF2B5EF4-FFF2-40B4-BE49-F238E27FC236}">
                <a16:creationId xmlns:a16="http://schemas.microsoft.com/office/drawing/2014/main" id="{0A77BE72-85A5-2A51-7EEE-5D34B9BDD3AE}"/>
              </a:ext>
            </a:extLst>
          </p:cNvPr>
          <p:cNvSpPr txBox="1"/>
          <p:nvPr/>
        </p:nvSpPr>
        <p:spPr>
          <a:xfrm>
            <a:off x="7423383" y="2489265"/>
            <a:ext cx="4603776" cy="646331"/>
          </a:xfrm>
          <a:prstGeom prst="rect">
            <a:avLst/>
          </a:prstGeom>
          <a:noFill/>
        </p:spPr>
        <p:txBody>
          <a:bodyPr wrap="square" rtlCol="0">
            <a:spAutoFit/>
          </a:bodyPr>
          <a:lstStyle/>
          <a:p>
            <a:r>
              <a:rPr lang="en-US" dirty="0"/>
              <a:t>OPSEC: Consider to blend into the Environments naming conventions</a:t>
            </a:r>
          </a:p>
        </p:txBody>
      </p:sp>
      <p:pic>
        <p:nvPicPr>
          <p:cNvPr id="3" name="Picture 2">
            <a:extLst>
              <a:ext uri="{FF2B5EF4-FFF2-40B4-BE49-F238E27FC236}">
                <a16:creationId xmlns:a16="http://schemas.microsoft.com/office/drawing/2014/main" id="{1486D467-3A37-37B2-C3D6-BABB0933DAFB}"/>
              </a:ext>
            </a:extLst>
          </p:cNvPr>
          <p:cNvPicPr>
            <a:picLocks noChangeAspect="1"/>
          </p:cNvPicPr>
          <p:nvPr/>
        </p:nvPicPr>
        <p:blipFill>
          <a:blip r:embed="rId3"/>
          <a:stretch>
            <a:fillRect/>
          </a:stretch>
        </p:blipFill>
        <p:spPr>
          <a:xfrm>
            <a:off x="323379" y="275500"/>
            <a:ext cx="6776624" cy="5720192"/>
          </a:xfrm>
          <a:prstGeom prst="rect">
            <a:avLst/>
          </a:prstGeom>
        </p:spPr>
      </p:pic>
    </p:spTree>
    <p:extLst>
      <p:ext uri="{BB962C8B-B14F-4D97-AF65-F5344CB8AC3E}">
        <p14:creationId xmlns:p14="http://schemas.microsoft.com/office/powerpoint/2010/main" val="27668133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5" name="Picture 4">
            <a:extLst>
              <a:ext uri="{FF2B5EF4-FFF2-40B4-BE49-F238E27FC236}">
                <a16:creationId xmlns:a16="http://schemas.microsoft.com/office/drawing/2014/main" id="{1435C192-2FE7-C816-E4F4-AD35F8E91259}"/>
              </a:ext>
            </a:extLst>
          </p:cNvPr>
          <p:cNvPicPr>
            <a:picLocks noChangeAspect="1"/>
          </p:cNvPicPr>
          <p:nvPr/>
        </p:nvPicPr>
        <p:blipFill>
          <a:blip r:embed="rId3"/>
          <a:stretch>
            <a:fillRect/>
          </a:stretch>
        </p:blipFill>
        <p:spPr>
          <a:xfrm>
            <a:off x="613659" y="551356"/>
            <a:ext cx="7753653" cy="2877644"/>
          </a:xfrm>
          <a:prstGeom prst="rect">
            <a:avLst/>
          </a:prstGeom>
        </p:spPr>
      </p:pic>
      <p:sp>
        <p:nvSpPr>
          <p:cNvPr id="2" name="TextBox 1">
            <a:extLst>
              <a:ext uri="{FF2B5EF4-FFF2-40B4-BE49-F238E27FC236}">
                <a16:creationId xmlns:a16="http://schemas.microsoft.com/office/drawing/2014/main" id="{D5AE8AC0-1B0D-C9D3-0518-F21BE04A8960}"/>
              </a:ext>
            </a:extLst>
          </p:cNvPr>
          <p:cNvSpPr txBox="1"/>
          <p:nvPr/>
        </p:nvSpPr>
        <p:spPr>
          <a:xfrm>
            <a:off x="613659" y="4376058"/>
            <a:ext cx="10550260" cy="646331"/>
          </a:xfrm>
          <a:prstGeom prst="rect">
            <a:avLst/>
          </a:prstGeom>
          <a:noFill/>
        </p:spPr>
        <p:txBody>
          <a:bodyPr wrap="none" rtlCol="0">
            <a:spAutoFit/>
          </a:bodyPr>
          <a:lstStyle/>
          <a:p>
            <a:r>
              <a:rPr lang="en-US" dirty="0"/>
              <a:t>OPSEC: Take a look at the binary path, suspicious running a file remotely, depending on the environment,</a:t>
            </a:r>
          </a:p>
          <a:p>
            <a:r>
              <a:rPr lang="en-US" dirty="0"/>
              <a:t>It’s recommended to leave a file on HOST to avoid this</a:t>
            </a:r>
          </a:p>
        </p:txBody>
      </p:sp>
    </p:spTree>
    <p:extLst>
      <p:ext uri="{BB962C8B-B14F-4D97-AF65-F5344CB8AC3E}">
        <p14:creationId xmlns:p14="http://schemas.microsoft.com/office/powerpoint/2010/main" val="16327736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7" name="Picture 6">
            <a:extLst>
              <a:ext uri="{FF2B5EF4-FFF2-40B4-BE49-F238E27FC236}">
                <a16:creationId xmlns:a16="http://schemas.microsoft.com/office/drawing/2014/main" id="{02C6FA14-F8F3-3192-896E-EC6B0069BBBD}"/>
              </a:ext>
            </a:extLst>
          </p:cNvPr>
          <p:cNvPicPr>
            <a:picLocks noChangeAspect="1"/>
          </p:cNvPicPr>
          <p:nvPr/>
        </p:nvPicPr>
        <p:blipFill>
          <a:blip r:embed="rId3"/>
          <a:stretch>
            <a:fillRect/>
          </a:stretch>
        </p:blipFill>
        <p:spPr>
          <a:xfrm>
            <a:off x="344627" y="316228"/>
            <a:ext cx="7782158" cy="2523071"/>
          </a:xfrm>
          <a:prstGeom prst="rect">
            <a:avLst/>
          </a:prstGeom>
        </p:spPr>
      </p:pic>
      <p:pic>
        <p:nvPicPr>
          <p:cNvPr id="9" name="Picture 8">
            <a:extLst>
              <a:ext uri="{FF2B5EF4-FFF2-40B4-BE49-F238E27FC236}">
                <a16:creationId xmlns:a16="http://schemas.microsoft.com/office/drawing/2014/main" id="{1ABE777E-6F8E-5447-C1C1-D33FEB8699DC}"/>
              </a:ext>
            </a:extLst>
          </p:cNvPr>
          <p:cNvPicPr>
            <a:picLocks noChangeAspect="1"/>
          </p:cNvPicPr>
          <p:nvPr/>
        </p:nvPicPr>
        <p:blipFill>
          <a:blip r:embed="rId4"/>
          <a:stretch>
            <a:fillRect/>
          </a:stretch>
        </p:blipFill>
        <p:spPr>
          <a:xfrm>
            <a:off x="5657425" y="3244854"/>
            <a:ext cx="6195597" cy="2309060"/>
          </a:xfrm>
          <a:prstGeom prst="rect">
            <a:avLst/>
          </a:prstGeom>
        </p:spPr>
      </p:pic>
    </p:spTree>
    <p:extLst>
      <p:ext uri="{BB962C8B-B14F-4D97-AF65-F5344CB8AC3E}">
        <p14:creationId xmlns:p14="http://schemas.microsoft.com/office/powerpoint/2010/main" val="36304283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9" name="Picture 8">
            <a:extLst>
              <a:ext uri="{FF2B5EF4-FFF2-40B4-BE49-F238E27FC236}">
                <a16:creationId xmlns:a16="http://schemas.microsoft.com/office/drawing/2014/main" id="{46819E04-78BC-A4AE-CE7B-65D1AE6946D8}"/>
              </a:ext>
            </a:extLst>
          </p:cNvPr>
          <p:cNvPicPr>
            <a:picLocks noChangeAspect="1"/>
          </p:cNvPicPr>
          <p:nvPr/>
        </p:nvPicPr>
        <p:blipFill>
          <a:blip r:embed="rId3"/>
          <a:stretch>
            <a:fillRect/>
          </a:stretch>
        </p:blipFill>
        <p:spPr>
          <a:xfrm>
            <a:off x="2652536" y="3706087"/>
            <a:ext cx="8946655" cy="2400508"/>
          </a:xfrm>
          <a:prstGeom prst="rect">
            <a:avLst/>
          </a:prstGeom>
        </p:spPr>
      </p:pic>
      <p:pic>
        <p:nvPicPr>
          <p:cNvPr id="11" name="Picture 10">
            <a:extLst>
              <a:ext uri="{FF2B5EF4-FFF2-40B4-BE49-F238E27FC236}">
                <a16:creationId xmlns:a16="http://schemas.microsoft.com/office/drawing/2014/main" id="{4837267D-40DE-BF9E-AE2E-1A90A610586D}"/>
              </a:ext>
            </a:extLst>
          </p:cNvPr>
          <p:cNvPicPr>
            <a:picLocks noChangeAspect="1"/>
          </p:cNvPicPr>
          <p:nvPr/>
        </p:nvPicPr>
        <p:blipFill>
          <a:blip r:embed="rId4"/>
          <a:stretch>
            <a:fillRect/>
          </a:stretch>
        </p:blipFill>
        <p:spPr>
          <a:xfrm>
            <a:off x="379571" y="751405"/>
            <a:ext cx="7977093" cy="1916509"/>
          </a:xfrm>
          <a:prstGeom prst="rect">
            <a:avLst/>
          </a:prstGeom>
        </p:spPr>
      </p:pic>
    </p:spTree>
    <p:extLst>
      <p:ext uri="{BB962C8B-B14F-4D97-AF65-F5344CB8AC3E}">
        <p14:creationId xmlns:p14="http://schemas.microsoft.com/office/powerpoint/2010/main" val="11089317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16683</TotalTime>
  <Words>2850</Words>
  <Application>Microsoft Office PowerPoint</Application>
  <PresentationFormat>Widescreen</PresentationFormat>
  <Paragraphs>254</Paragraphs>
  <Slides>100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Agency FB</vt:lpstr>
      <vt:lpstr>Arial</vt:lpstr>
      <vt:lpstr>Calibri</vt:lpstr>
      <vt:lpstr>Calisto MT</vt:lpstr>
      <vt:lpstr>Wingdings</vt:lpstr>
      <vt:lpstr>Wingdings 2</vt:lpstr>
      <vt:lpstr>Slate</vt:lpstr>
      <vt:lpstr>Red Team Ops</vt:lpstr>
      <vt:lpstr>WHOAMI</vt:lpstr>
      <vt:lpstr>What is a Red Team??</vt:lpstr>
      <vt:lpstr>Cyber Kill Chain</vt:lpstr>
      <vt:lpstr>MITRE ATT&amp;CK</vt:lpstr>
      <vt:lpstr>Reconnaissance</vt:lpstr>
      <vt:lpstr>External Enumeration</vt:lpstr>
      <vt:lpstr>Passive</vt:lpstr>
      <vt:lpstr>OSINT Framework</vt:lpstr>
      <vt:lpstr>Intel Techniques</vt:lpstr>
      <vt:lpstr>Google Dorking</vt:lpstr>
      <vt:lpstr>PowerPoint Presentation</vt:lpstr>
      <vt:lpstr>PowerPoint Presentation</vt:lpstr>
      <vt:lpstr>PowerPoint Presentation</vt:lpstr>
      <vt:lpstr>Active</vt:lpstr>
      <vt:lpstr>NMAP</vt:lpstr>
      <vt:lpstr>Nuclei</vt:lpstr>
      <vt:lpstr>Exercise</vt:lpstr>
      <vt:lpstr>Weaponization &amp; Initial Access</vt:lpstr>
      <vt:lpstr>HTA</vt:lpstr>
      <vt:lpstr>Macros (VBA)</vt:lpstr>
      <vt:lpstr>JScript</vt:lpstr>
      <vt:lpstr>CPL</vt:lpstr>
      <vt:lpstr>Password Spraying</vt:lpstr>
      <vt:lpstr>PowerPoint Presentation</vt:lpstr>
      <vt:lpstr>AV/EDR</vt:lpstr>
      <vt:lpstr>PowerPoint Presentation</vt:lpstr>
      <vt:lpstr>PowerPoint Presentation</vt:lpstr>
      <vt:lpstr>PowerPoint Presentation</vt:lpstr>
      <vt:lpstr>Delivery</vt:lpstr>
      <vt:lpstr>PowerPoint Presentation</vt:lpstr>
      <vt:lpstr>PowerPoint Presentation</vt:lpstr>
      <vt:lpstr>PowerPoint Presentation</vt:lpstr>
      <vt:lpstr>HTML Smuggle</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PowerPoint Presentation</vt:lpstr>
      <vt:lpstr>Internal Enumeration</vt:lpstr>
      <vt:lpstr>PowerView</vt:lpstr>
      <vt:lpstr>PowerPoint Presentation</vt:lpstr>
      <vt:lpstr>PowerPoint Presentation</vt:lpstr>
      <vt:lpstr>PowerPoint Presentation</vt:lpstr>
      <vt:lpstr>PowerPoint Presentation</vt:lpstr>
      <vt:lpstr>SharpView</vt:lpstr>
      <vt:lpstr>PowerPoint Presentation</vt:lpstr>
      <vt:lpstr>PowerPoint Presentation</vt:lpstr>
      <vt:lpstr>PowerPoint Presentation</vt:lpstr>
      <vt:lpstr>BloodHound</vt:lpstr>
      <vt:lpstr>PowerPoint Presentation</vt:lpstr>
      <vt:lpstr>PowerPoint Presentation</vt:lpstr>
      <vt:lpstr>PowerPoint Presentation</vt:lpstr>
      <vt:lpstr>PowerPoint Presentation</vt:lpstr>
      <vt:lpstr> Persistence (User Level)</vt:lpstr>
      <vt:lpstr>Registry Keys</vt:lpstr>
      <vt:lpstr>PowerPoint Presentation</vt:lpstr>
      <vt:lpstr>PowerPoint Presentation</vt:lpstr>
      <vt:lpstr>Start Up Folder</vt:lpstr>
      <vt:lpstr>PowerPoint Presentation</vt:lpstr>
      <vt:lpstr>PowerPoint Presentation</vt:lpstr>
      <vt:lpstr>Exercise</vt:lpstr>
      <vt:lpstr>Privilege Escalation</vt:lpstr>
      <vt:lpstr>Unquoted Service Paths</vt:lpstr>
      <vt:lpstr>PowerPoint Presentation</vt:lpstr>
      <vt:lpstr>PowerPoint Presentation</vt:lpstr>
      <vt:lpstr>PowerPoint Presentation</vt:lpstr>
      <vt:lpstr>Weak Service Permissions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Lateral Movement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Team Ops</dc:title>
  <dc:creator>David Garcia</dc:creator>
  <cp:lastModifiedBy>David Garcia</cp:lastModifiedBy>
  <cp:revision>120</cp:revision>
  <dcterms:created xsi:type="dcterms:W3CDTF">2023-09-24T02:41:38Z</dcterms:created>
  <dcterms:modified xsi:type="dcterms:W3CDTF">2024-04-06T04:13:15Z</dcterms:modified>
</cp:coreProperties>
</file>